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8" r:id="rId4"/>
  </p:sldMasterIdLst>
  <p:notesMasterIdLst>
    <p:notesMasterId r:id="rId77"/>
  </p:notesMasterIdLst>
  <p:sldIdLst>
    <p:sldId id="292" r:id="rId5"/>
    <p:sldId id="342" r:id="rId6"/>
    <p:sldId id="348" r:id="rId7"/>
    <p:sldId id="391" r:id="rId8"/>
    <p:sldId id="393" r:id="rId9"/>
    <p:sldId id="392" r:id="rId10"/>
    <p:sldId id="350" r:id="rId11"/>
    <p:sldId id="359" r:id="rId12"/>
    <p:sldId id="382" r:id="rId13"/>
    <p:sldId id="384" r:id="rId14"/>
    <p:sldId id="385" r:id="rId15"/>
    <p:sldId id="383" r:id="rId16"/>
    <p:sldId id="379" r:id="rId17"/>
    <p:sldId id="380" r:id="rId18"/>
    <p:sldId id="381" r:id="rId19"/>
    <p:sldId id="387" r:id="rId20"/>
    <p:sldId id="386" r:id="rId21"/>
    <p:sldId id="394" r:id="rId22"/>
    <p:sldId id="389" r:id="rId23"/>
    <p:sldId id="388" r:id="rId24"/>
    <p:sldId id="395" r:id="rId25"/>
    <p:sldId id="376" r:id="rId26"/>
    <p:sldId id="362" r:id="rId27"/>
    <p:sldId id="363" r:id="rId28"/>
    <p:sldId id="396" r:id="rId29"/>
    <p:sldId id="349" r:id="rId30"/>
    <p:sldId id="361" r:id="rId31"/>
    <p:sldId id="364" r:id="rId32"/>
    <p:sldId id="370" r:id="rId33"/>
    <p:sldId id="365" r:id="rId34"/>
    <p:sldId id="366" r:id="rId35"/>
    <p:sldId id="367" r:id="rId36"/>
    <p:sldId id="368" r:id="rId37"/>
    <p:sldId id="369" r:id="rId38"/>
    <p:sldId id="343" r:id="rId39"/>
    <p:sldId id="344" r:id="rId40"/>
    <p:sldId id="345" r:id="rId41"/>
    <p:sldId id="346" r:id="rId42"/>
    <p:sldId id="347" r:id="rId43"/>
    <p:sldId id="351" r:id="rId44"/>
    <p:sldId id="353" r:id="rId45"/>
    <p:sldId id="397" r:id="rId46"/>
    <p:sldId id="398" r:id="rId47"/>
    <p:sldId id="307" r:id="rId48"/>
    <p:sldId id="308" r:id="rId49"/>
    <p:sldId id="354" r:id="rId50"/>
    <p:sldId id="355" r:id="rId51"/>
    <p:sldId id="305" r:id="rId52"/>
    <p:sldId id="306" r:id="rId53"/>
    <p:sldId id="356" r:id="rId54"/>
    <p:sldId id="341" r:id="rId55"/>
    <p:sldId id="399" r:id="rId56"/>
    <p:sldId id="309" r:id="rId57"/>
    <p:sldId id="357" r:id="rId58"/>
    <p:sldId id="310" r:id="rId59"/>
    <p:sldId id="358" r:id="rId60"/>
    <p:sldId id="311" r:id="rId61"/>
    <p:sldId id="312" r:id="rId62"/>
    <p:sldId id="313" r:id="rId63"/>
    <p:sldId id="276" r:id="rId64"/>
    <p:sldId id="277" r:id="rId65"/>
    <p:sldId id="278" r:id="rId66"/>
    <p:sldId id="279" r:id="rId67"/>
    <p:sldId id="280" r:id="rId68"/>
    <p:sldId id="371" r:id="rId69"/>
    <p:sldId id="400" r:id="rId70"/>
    <p:sldId id="318" r:id="rId71"/>
    <p:sldId id="317" r:id="rId72"/>
    <p:sldId id="316" r:id="rId73"/>
    <p:sldId id="372" r:id="rId74"/>
    <p:sldId id="352" r:id="rId75"/>
    <p:sldId id="375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3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94029850746254"/>
          <c:y val="0.12969283276450511"/>
          <c:w val="0.8694029850746261"/>
          <c:h val="0.740614334470990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Sheet1!$K$2</c:f>
              <c:numCache>
                <c:formatCode>General</c:formatCode>
                <c:ptCount val="1"/>
                <c:pt idx="0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DB-4146-BF7D-5E402A12646A}"/>
            </c:ext>
          </c:extLst>
        </c:ser>
        <c:ser>
          <c:idx val="1"/>
          <c:order val="1"/>
          <c:spPr>
            <a:solidFill>
              <a:srgbClr val="993366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Sheet1!$K$3</c:f>
              <c:numCache>
                <c:formatCode>General</c:formatCode>
                <c:ptCount val="1"/>
                <c:pt idx="0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DB-4146-BF7D-5E402A12646A}"/>
            </c:ext>
          </c:extLst>
        </c:ser>
        <c:ser>
          <c:idx val="2"/>
          <c:order val="2"/>
          <c:spPr>
            <a:solidFill>
              <a:srgbClr val="FFFFCC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Sheet1!$K$4</c:f>
              <c:numCache>
                <c:formatCode>General</c:formatCode>
                <c:ptCount val="1"/>
                <c:pt idx="0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B-4146-BF7D-5E402A12646A}"/>
            </c:ext>
          </c:extLst>
        </c:ser>
        <c:ser>
          <c:idx val="3"/>
          <c:order val="3"/>
          <c:spPr>
            <a:solidFill>
              <a:srgbClr val="CCFFFF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Sheet1!$K$5</c:f>
              <c:numCache>
                <c:formatCode>General</c:formatCode>
                <c:ptCount val="1"/>
                <c:pt idx="0">
                  <c:v>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DB-4146-BF7D-5E402A12646A}"/>
            </c:ext>
          </c:extLst>
        </c:ser>
        <c:ser>
          <c:idx val="4"/>
          <c:order val="4"/>
          <c:spPr>
            <a:solidFill>
              <a:srgbClr val="660066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Sheet1!$K$6</c:f>
              <c:numCache>
                <c:formatCode>General</c:formatCode>
                <c:ptCount val="1"/>
                <c:pt idx="0">
                  <c:v>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DB-4146-BF7D-5E402A12646A}"/>
            </c:ext>
          </c:extLst>
        </c:ser>
        <c:ser>
          <c:idx val="5"/>
          <c:order val="5"/>
          <c:spPr>
            <a:solidFill>
              <a:srgbClr val="FF8080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Sheet1!$K$7</c:f>
              <c:numCache>
                <c:formatCode>General</c:formatCode>
                <c:ptCount val="1"/>
                <c:pt idx="0">
                  <c:v>1318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DB-4146-BF7D-5E402A12646A}"/>
            </c:ext>
          </c:extLst>
        </c:ser>
        <c:ser>
          <c:idx val="6"/>
          <c:order val="6"/>
          <c:spPr>
            <a:solidFill>
              <a:srgbClr val="0066CC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Sheet1!$K$8</c:f>
              <c:numCache>
                <c:formatCode>General</c:formatCode>
                <c:ptCount val="1"/>
                <c:pt idx="0">
                  <c:v>2169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DB-4146-BF7D-5E402A12646A}"/>
            </c:ext>
          </c:extLst>
        </c:ser>
        <c:ser>
          <c:idx val="7"/>
          <c:order val="7"/>
          <c:spPr>
            <a:solidFill>
              <a:srgbClr val="CCCCFF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Sheet1!$K$9</c:f>
              <c:numCache>
                <c:formatCode>General</c:formatCode>
                <c:ptCount val="1"/>
                <c:pt idx="0">
                  <c:v>1859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DB-4146-BF7D-5E402A12646A}"/>
            </c:ext>
          </c:extLst>
        </c:ser>
        <c:ser>
          <c:idx val="8"/>
          <c:order val="8"/>
          <c:spPr>
            <a:solidFill>
              <a:srgbClr val="000080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Sheet1!$K$10</c:f>
              <c:numCache>
                <c:formatCode>General</c:formatCode>
                <c:ptCount val="1"/>
                <c:pt idx="0">
                  <c:v>1263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DB-4146-BF7D-5E402A12646A}"/>
            </c:ext>
          </c:extLst>
        </c:ser>
        <c:ser>
          <c:idx val="9"/>
          <c:order val="9"/>
          <c:spPr>
            <a:solidFill>
              <a:srgbClr val="FF00FF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Sheet1!$K$11</c:f>
              <c:numCache>
                <c:formatCode>General</c:formatCode>
                <c:ptCount val="1"/>
                <c:pt idx="0">
                  <c:v>1812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4DB-4146-BF7D-5E402A12646A}"/>
            </c:ext>
          </c:extLst>
        </c:ser>
        <c:ser>
          <c:idx val="10"/>
          <c:order val="10"/>
          <c:spPr>
            <a:solidFill>
              <a:srgbClr val="FFFF00"/>
            </a:solidFill>
            <a:ln w="1986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9728">
                <a:noFill/>
              </a:ln>
            </c:spPr>
            <c:txPr>
              <a:bodyPr/>
              <a:lstStyle/>
              <a:p>
                <a:pPr>
                  <a:defRPr sz="1642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Sheet1!$J$2:$J$12</c:f>
              <c:numCache>
                <c:formatCode>General</c:formatCode>
                <c:ptCount val="11"/>
                <c:pt idx="0">
                  <c:v>2533</c:v>
                </c:pt>
                <c:pt idx="1">
                  <c:v>2534</c:v>
                </c:pt>
                <c:pt idx="2">
                  <c:v>2535</c:v>
                </c:pt>
                <c:pt idx="3">
                  <c:v>2536</c:v>
                </c:pt>
                <c:pt idx="4">
                  <c:v>2537</c:v>
                </c:pt>
                <c:pt idx="5">
                  <c:v>2538</c:v>
                </c:pt>
                <c:pt idx="6">
                  <c:v>2539</c:v>
                </c:pt>
                <c:pt idx="7">
                  <c:v>2540</c:v>
                </c:pt>
                <c:pt idx="8">
                  <c:v>2541</c:v>
                </c:pt>
                <c:pt idx="9">
                  <c:v>2542</c:v>
                </c:pt>
                <c:pt idx="10">
                  <c:v>2543</c:v>
                </c:pt>
              </c:numCache>
            </c:numRef>
          </c:cat>
          <c:val>
            <c:numRef>
              <c:f>Sheet1!$K$12</c:f>
              <c:numCache>
                <c:formatCode>General</c:formatCode>
                <c:ptCount val="1"/>
                <c:pt idx="0">
                  <c:v>2522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DB-4146-BF7D-5E402A1264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0909568"/>
        <c:axId val="434562544"/>
      </c:barChart>
      <c:catAx>
        <c:axId val="380909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4562544"/>
        <c:crosses val="autoZero"/>
        <c:auto val="1"/>
        <c:lblAlgn val="ctr"/>
        <c:lblOffset val="100"/>
        <c:noMultiLvlLbl val="0"/>
      </c:catAx>
      <c:valAx>
        <c:axId val="434562544"/>
        <c:scaling>
          <c:orientation val="minMax"/>
        </c:scaling>
        <c:delete val="0"/>
        <c:axPos val="l"/>
        <c:majorGridlines>
          <c:spPr>
            <a:ln w="496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49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659" b="0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en-US"/>
          </a:p>
        </c:txPr>
        <c:crossAx val="380909568"/>
        <c:crosses val="autoZero"/>
        <c:crossBetween val="between"/>
      </c:valAx>
      <c:spPr>
        <a:solidFill>
          <a:srgbClr val="FFFFFF"/>
        </a:solidFill>
        <a:ln w="19864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4966">
      <a:solidFill>
        <a:srgbClr val="000000"/>
      </a:solidFill>
      <a:prstDash val="solid"/>
    </a:ln>
  </c:spPr>
  <c:txPr>
    <a:bodyPr/>
    <a:lstStyle/>
    <a:p>
      <a:pPr>
        <a:defRPr sz="2659" b="0" i="0" u="none" strike="noStrike" baseline="0">
          <a:solidFill>
            <a:srgbClr val="000000"/>
          </a:solidFill>
          <a:latin typeface="Cordia New"/>
          <a:ea typeface="Cordia New"/>
          <a:cs typeface="Cordia New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743961352657005"/>
          <c:y val="0.25541125541125526"/>
          <c:w val="0.2729468599033818"/>
          <c:h val="0.48917748917748988"/>
        </c:manualLayout>
      </c:layout>
      <c:pieChart>
        <c:varyColors val="1"/>
        <c:ser>
          <c:idx val="0"/>
          <c:order val="0"/>
          <c:dLbls>
            <c:numFmt formatCode="0%" sourceLinked="0"/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Sheet1!$C$20:$C$25</c:f>
              <c:strCache>
                <c:ptCount val="6"/>
                <c:pt idx="0">
                  <c:v>TV </c:v>
                </c:pt>
                <c:pt idx="1">
                  <c:v>Radio</c:v>
                </c:pt>
                <c:pt idx="2">
                  <c:v>Press</c:v>
                </c:pt>
                <c:pt idx="3">
                  <c:v>Magazine</c:v>
                </c:pt>
                <c:pt idx="4">
                  <c:v>Outdoor</c:v>
                </c:pt>
                <c:pt idx="5">
                  <c:v>Cinema</c:v>
                </c:pt>
              </c:strCache>
            </c:strRef>
          </c:cat>
          <c:val>
            <c:numRef>
              <c:f>Sheet1!$D$20:$D$25</c:f>
              <c:numCache>
                <c:formatCode>General</c:formatCode>
                <c:ptCount val="6"/>
                <c:pt idx="0">
                  <c:v>2024798</c:v>
                </c:pt>
                <c:pt idx="1">
                  <c:v>171502</c:v>
                </c:pt>
                <c:pt idx="2">
                  <c:v>179882</c:v>
                </c:pt>
                <c:pt idx="3">
                  <c:v>60798</c:v>
                </c:pt>
                <c:pt idx="4">
                  <c:v>48248</c:v>
                </c:pt>
                <c:pt idx="5">
                  <c:v>37599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E3-49BA-909F-8C620B3C8A5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458937198067635"/>
          <c:y val="0.19480519480519504"/>
          <c:w val="0.13768115942028986"/>
          <c:h val="0.6277056277056284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674581490088178E-2"/>
          <c:y val="0.30369878905838033"/>
          <c:w val="0.36764705882352899"/>
          <c:h val="0.3779904306220098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dLbls>
            <c:dLbl>
              <c:idx val="1"/>
              <c:layout>
                <c:manualLayout>
                  <c:x val="1.8537288977157194E-2"/>
                  <c:y val="-0.1107644824275622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3E0-4EF1-B661-7DABBF2E815E}"/>
                </c:ext>
              </c:extLst>
            </c:dLbl>
            <c:dLbl>
              <c:idx val="2"/>
              <c:layout>
                <c:manualLayout>
                  <c:x val="1.4888905593165505E-2"/>
                  <c:y val="-0.165172631887423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E0-4EF1-B661-7DABBF2E815E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42095588235294207"/>
                  <c:y val="0.153110047846890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E0-4EF1-B661-7DABBF2E815E}"/>
                </c:ext>
              </c:extLst>
            </c:dLbl>
            <c:dLbl>
              <c:idx val="4"/>
              <c:layout>
                <c:manualLayout>
                  <c:xMode val="edge"/>
                  <c:yMode val="edge"/>
                  <c:x val="0.40073529411764708"/>
                  <c:y val="0.167464114832536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E0-4EF1-B661-7DABBF2E815E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41911764705882382"/>
                  <c:y val="0.148325358851674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E0-4EF1-B661-7DABBF2E815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Sheet1!$B$1:$D$1</c:f>
              <c:strCache>
                <c:ptCount val="3"/>
                <c:pt idx="0">
                  <c:v>ช้าง</c:v>
                </c:pt>
                <c:pt idx="1">
                  <c:v>สิงห์</c:v>
                </c:pt>
                <c:pt idx="2">
                  <c:v>อื่น ๆ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56</c:v>
                </c:pt>
                <c:pt idx="1">
                  <c:v>41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E0-4EF1-B661-7DABBF2E815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A5A54-3840-4FA5-813A-CE7708DE8E6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44B8772-6985-4F2F-BA40-6490666EC004}">
      <dgm:prSet phldrT="[ข้อความ]"/>
      <dgm:spPr>
        <a:solidFill>
          <a:srgbClr val="FFFF00"/>
        </a:solidFill>
      </dgm:spPr>
      <dgm:t>
        <a:bodyPr/>
        <a:lstStyle/>
        <a:p>
          <a:r>
            <a:rPr lang="th-TH" b="1" dirty="0">
              <a:solidFill>
                <a:schemeClr val="tx1"/>
              </a:solidFill>
            </a:rPr>
            <a:t>หาดหินขาว                หาดรวมใจ                สนุก ปลอดภัย    ไร้แอลกอฮอล์ </a:t>
          </a:r>
        </a:p>
      </dgm:t>
    </dgm:pt>
    <dgm:pt modelId="{2B284846-FA64-4E17-87ED-D4AC70CA79C1}" type="parTrans" cxnId="{B075EEAB-C1B5-4901-A79E-C3DA7602B0CD}">
      <dgm:prSet/>
      <dgm:spPr/>
      <dgm:t>
        <a:bodyPr/>
        <a:lstStyle/>
        <a:p>
          <a:endParaRPr lang="th-TH"/>
        </a:p>
      </dgm:t>
    </dgm:pt>
    <dgm:pt modelId="{57879EFE-9D13-4405-870F-B90268DC1461}" type="sibTrans" cxnId="{B075EEAB-C1B5-4901-A79E-C3DA7602B0CD}">
      <dgm:prSet/>
      <dgm:spPr/>
      <dgm:t>
        <a:bodyPr/>
        <a:lstStyle/>
        <a:p>
          <a:endParaRPr lang="th-TH"/>
        </a:p>
      </dgm:t>
    </dgm:pt>
    <dgm:pt modelId="{ACF77F1A-C19A-4102-8B03-BA404E9B31C1}">
      <dgm:prSet phldrT="[ข้อความ]" custT="1"/>
      <dgm:spPr/>
      <dgm:t>
        <a:bodyPr/>
        <a:lstStyle/>
        <a:p>
          <a:r>
            <a:rPr lang="th-TH" sz="1800" dirty="0"/>
            <a:t>ผู้ว่าราชการจังหวัดน่าน</a:t>
          </a:r>
        </a:p>
      </dgm:t>
    </dgm:pt>
    <dgm:pt modelId="{2DC66059-8ED8-4923-B80F-9D9DCDA5A1E4}" type="parTrans" cxnId="{91C9BE3B-1F5A-42ED-9314-991C9B89541F}">
      <dgm:prSet/>
      <dgm:spPr/>
      <dgm:t>
        <a:bodyPr/>
        <a:lstStyle/>
        <a:p>
          <a:endParaRPr lang="th-TH"/>
        </a:p>
      </dgm:t>
    </dgm:pt>
    <dgm:pt modelId="{4D83992D-2DEE-4DEA-8853-175B7BBDBC7A}" type="sibTrans" cxnId="{91C9BE3B-1F5A-42ED-9314-991C9B89541F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3AC9E51F-1770-4A66-9CD5-360BE668DDD2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</a:rPr>
            <a:t>ตำรวจภูธร            จ.น่าน /           อ.เมืองน่าน</a:t>
          </a:r>
        </a:p>
      </dgm:t>
    </dgm:pt>
    <dgm:pt modelId="{75F76691-5FF3-4ECB-9ADF-E6144B2FCA40}" type="parTrans" cxnId="{AEA86D40-CBA6-4AA2-AD2E-EC76AF2E42DE}">
      <dgm:prSet/>
      <dgm:spPr/>
      <dgm:t>
        <a:bodyPr/>
        <a:lstStyle/>
        <a:p>
          <a:endParaRPr lang="th-TH"/>
        </a:p>
      </dgm:t>
    </dgm:pt>
    <dgm:pt modelId="{DA550802-404A-453E-BFDE-F90961625C11}" type="sibTrans" cxnId="{AEA86D40-CBA6-4AA2-AD2E-EC76AF2E42DE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4954F4B9-4886-4531-8514-41C3B568B57D}">
      <dgm:prSet phldrT="[ข้อความ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>
              <a:solidFill>
                <a:schemeClr val="tx1"/>
              </a:solidFill>
            </a:rPr>
            <a:t>ชุมชน / ภาคประชาชน</a:t>
          </a:r>
        </a:p>
      </dgm:t>
    </dgm:pt>
    <dgm:pt modelId="{A52E2ADD-3E62-4330-9BB0-9BABC24C974E}" type="parTrans" cxnId="{31F999E5-00D1-4D14-B5AA-04D47DC9C6E8}">
      <dgm:prSet/>
      <dgm:spPr/>
      <dgm:t>
        <a:bodyPr/>
        <a:lstStyle/>
        <a:p>
          <a:endParaRPr lang="th-TH"/>
        </a:p>
      </dgm:t>
    </dgm:pt>
    <dgm:pt modelId="{FBB6DAD5-0ADF-4856-9D3E-B433945FC261}" type="sibTrans" cxnId="{31F999E5-00D1-4D14-B5AA-04D47DC9C6E8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625C8CA0-72B1-4322-B3D0-FD6EE63D2540}">
      <dgm:prSet phldrT="[ข้อความ]" custT="1"/>
      <dgm:spPr>
        <a:solidFill>
          <a:srgbClr val="00B0F0"/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</a:rPr>
            <a:t>เครือข่าย              เมาไม่ขับ น่าน</a:t>
          </a:r>
          <a:endParaRPr lang="th-TH" sz="1800" dirty="0"/>
        </a:p>
      </dgm:t>
    </dgm:pt>
    <dgm:pt modelId="{453701F7-2068-47A6-8323-1B21E69265BE}" type="parTrans" cxnId="{90663191-F77A-43DB-9F5A-DE22DF95B920}">
      <dgm:prSet/>
      <dgm:spPr/>
      <dgm:t>
        <a:bodyPr/>
        <a:lstStyle/>
        <a:p>
          <a:endParaRPr lang="th-TH"/>
        </a:p>
      </dgm:t>
    </dgm:pt>
    <dgm:pt modelId="{4F90D6C2-27C9-4EE0-9145-A40AF133523B}" type="sibTrans" cxnId="{90663191-F77A-43DB-9F5A-DE22DF95B920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9C5D036E-C6E0-4E69-9E90-1A4266F5DD88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1600" b="1" dirty="0">
              <a:solidFill>
                <a:schemeClr val="tx1"/>
              </a:solidFill>
            </a:rPr>
            <a:t>เครือข่ายองค์กรงดเหล้า</a:t>
          </a:r>
        </a:p>
      </dgm:t>
    </dgm:pt>
    <dgm:pt modelId="{B34F7FFA-BF5D-4870-BF2A-EC8C132CEF69}" type="parTrans" cxnId="{71592CA1-1CA9-4F23-B96D-FCFCA1CD1465}">
      <dgm:prSet/>
      <dgm:spPr/>
      <dgm:t>
        <a:bodyPr/>
        <a:lstStyle/>
        <a:p>
          <a:endParaRPr lang="th-TH"/>
        </a:p>
      </dgm:t>
    </dgm:pt>
    <dgm:pt modelId="{F0D875E9-BD0F-47C4-9497-43A9E6CF09D4}" type="sibTrans" cxnId="{71592CA1-1CA9-4F23-B96D-FCFCA1CD1465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1DC40928-FF39-4A8C-8834-367E441889FC}">
      <dgm:prSet phldrT="[ข้อความ]" custT="1"/>
      <dgm:spPr>
        <a:solidFill>
          <a:srgbClr val="7030A0"/>
        </a:solidFill>
      </dgm:spPr>
      <dgm:t>
        <a:bodyPr/>
        <a:lstStyle/>
        <a:p>
          <a:r>
            <a:rPr lang="th-TH" sz="2400" dirty="0"/>
            <a:t>เยาวชน</a:t>
          </a:r>
        </a:p>
      </dgm:t>
    </dgm:pt>
    <dgm:pt modelId="{40AD3CF1-AA11-44C7-8604-39E9947629DF}" type="parTrans" cxnId="{3E2E4EC9-1F39-49D9-BB1F-6730E7B2DF1B}">
      <dgm:prSet/>
      <dgm:spPr/>
      <dgm:t>
        <a:bodyPr/>
        <a:lstStyle/>
        <a:p>
          <a:endParaRPr lang="th-TH"/>
        </a:p>
      </dgm:t>
    </dgm:pt>
    <dgm:pt modelId="{32924869-50BE-4479-9204-B6BEC68276DB}" type="sibTrans" cxnId="{3E2E4EC9-1F39-49D9-BB1F-6730E7B2DF1B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69B8A334-39F9-407A-BBB0-B412F925B954}">
      <dgm:prSet phldrT="[ข้อความ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th-TH" sz="2400" b="1" dirty="0">
              <a:solidFill>
                <a:schemeClr val="tx1"/>
              </a:solidFill>
              <a:effectLst/>
            </a:rPr>
            <a:t>รพ.น่าน / </a:t>
          </a:r>
          <a:r>
            <a:rPr lang="th-TH" sz="2400" b="1" dirty="0" err="1">
              <a:solidFill>
                <a:schemeClr val="tx1"/>
              </a:solidFill>
              <a:effectLst/>
            </a:rPr>
            <a:t>สสจ.</a:t>
          </a:r>
          <a:r>
            <a:rPr lang="th-TH" sz="2400" b="1" dirty="0">
              <a:solidFill>
                <a:schemeClr val="tx1"/>
              </a:solidFill>
              <a:effectLst/>
            </a:rPr>
            <a:t>น่าน</a:t>
          </a:r>
        </a:p>
      </dgm:t>
    </dgm:pt>
    <dgm:pt modelId="{90678DDD-BE20-4554-B36E-D4EF57C03AE4}" type="parTrans" cxnId="{9E42A243-EFC8-4C3B-AB33-AF356EA21D57}">
      <dgm:prSet/>
      <dgm:spPr/>
      <dgm:t>
        <a:bodyPr/>
        <a:lstStyle/>
        <a:p>
          <a:endParaRPr lang="th-TH"/>
        </a:p>
      </dgm:t>
    </dgm:pt>
    <dgm:pt modelId="{22CDF0EE-A710-4837-A4A7-DB6636B81B42}" type="sibTrans" cxnId="{9E42A243-EFC8-4C3B-AB33-AF356EA21D57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E2CF16D1-B91A-46B7-ADD5-C43BBB713FC4}">
      <dgm:prSet phldrT="[ข้อความ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th-TH" sz="1800" b="1" dirty="0">
              <a:solidFill>
                <a:schemeClr val="tx1"/>
              </a:solidFill>
            </a:rPr>
            <a:t>เทศบาล             เมืองน่าน</a:t>
          </a:r>
        </a:p>
      </dgm:t>
    </dgm:pt>
    <dgm:pt modelId="{CB080068-5FA9-476F-90ED-F9E567537807}" type="parTrans" cxnId="{0A0C8F6E-06D5-4D89-881B-66FD0C5BA60F}">
      <dgm:prSet/>
      <dgm:spPr/>
      <dgm:t>
        <a:bodyPr/>
        <a:lstStyle/>
        <a:p>
          <a:endParaRPr lang="th-TH"/>
        </a:p>
      </dgm:t>
    </dgm:pt>
    <dgm:pt modelId="{DE0D995D-F99F-476B-92B5-C9D48D5803C0}" type="sibTrans" cxnId="{0A0C8F6E-06D5-4D89-881B-66FD0C5BA60F}">
      <dgm:prSet/>
      <dgm:spPr>
        <a:solidFill>
          <a:srgbClr val="FF0000"/>
        </a:solidFill>
      </dgm:spPr>
      <dgm:t>
        <a:bodyPr/>
        <a:lstStyle/>
        <a:p>
          <a:endParaRPr lang="th-TH"/>
        </a:p>
      </dgm:t>
    </dgm:pt>
    <dgm:pt modelId="{B22F2918-61A4-4CC1-B0FC-4B655046DF22}" type="pres">
      <dgm:prSet presAssocID="{FEDA5A54-3840-4FA5-813A-CE7708DE8E6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28C467-48D3-4A0E-A656-CE1CB204F8B3}" type="pres">
      <dgm:prSet presAssocID="{C44B8772-6985-4F2F-BA40-6490666EC004}" presName="centerShape" presStyleLbl="node0" presStyleIdx="0" presStyleCnt="1" custScaleX="160425" custScaleY="154290"/>
      <dgm:spPr/>
      <dgm:t>
        <a:bodyPr/>
        <a:lstStyle/>
        <a:p>
          <a:endParaRPr lang="en-US"/>
        </a:p>
      </dgm:t>
    </dgm:pt>
    <dgm:pt modelId="{1C017D8F-29A2-424D-9756-E0A31AB2BD0A}" type="pres">
      <dgm:prSet presAssocID="{ACF77F1A-C19A-4102-8B03-BA404E9B31C1}" presName="node" presStyleLbl="node1" presStyleIdx="0" presStyleCnt="8" custScaleX="124204" custScaleY="116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21FB5D-C03A-49F0-8261-82DED5DB1D17}" type="pres">
      <dgm:prSet presAssocID="{ACF77F1A-C19A-4102-8B03-BA404E9B31C1}" presName="dummy" presStyleCnt="0"/>
      <dgm:spPr/>
    </dgm:pt>
    <dgm:pt modelId="{062CB9D2-B14C-429E-96D6-C30E779A6AC4}" type="pres">
      <dgm:prSet presAssocID="{4D83992D-2DEE-4DEA-8853-175B7BBDBC7A}" presName="sibTrans" presStyleLbl="sibTrans2D1" presStyleIdx="0" presStyleCnt="8"/>
      <dgm:spPr/>
      <dgm:t>
        <a:bodyPr/>
        <a:lstStyle/>
        <a:p>
          <a:endParaRPr lang="en-US"/>
        </a:p>
      </dgm:t>
    </dgm:pt>
    <dgm:pt modelId="{695A1A51-7BA1-407A-B110-4648FE82519D}" type="pres">
      <dgm:prSet presAssocID="{3AC9E51F-1770-4A66-9CD5-360BE668DDD2}" presName="node" presStyleLbl="node1" presStyleIdx="1" presStyleCnt="8" custScaleX="151593" custScaleY="147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28984-1D57-4674-BBD3-A0F96097204E}" type="pres">
      <dgm:prSet presAssocID="{3AC9E51F-1770-4A66-9CD5-360BE668DDD2}" presName="dummy" presStyleCnt="0"/>
      <dgm:spPr/>
    </dgm:pt>
    <dgm:pt modelId="{4E1B5652-2E8D-4360-A8BF-22E8A079C034}" type="pres">
      <dgm:prSet presAssocID="{DA550802-404A-453E-BFDE-F90961625C11}" presName="sibTrans" presStyleLbl="sibTrans2D1" presStyleIdx="1" presStyleCnt="8"/>
      <dgm:spPr/>
      <dgm:t>
        <a:bodyPr/>
        <a:lstStyle/>
        <a:p>
          <a:endParaRPr lang="en-US"/>
        </a:p>
      </dgm:t>
    </dgm:pt>
    <dgm:pt modelId="{AAC172C5-F278-4F5A-AAA2-25DB5C0C83AB}" type="pres">
      <dgm:prSet presAssocID="{4954F4B9-4886-4531-8514-41C3B568B57D}" presName="node" presStyleLbl="node1" presStyleIdx="2" presStyleCnt="8" custScaleX="146813" custScaleY="102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EF09B-76B3-43F1-B91C-7B7D1C584AFD}" type="pres">
      <dgm:prSet presAssocID="{4954F4B9-4886-4531-8514-41C3B568B57D}" presName="dummy" presStyleCnt="0"/>
      <dgm:spPr/>
    </dgm:pt>
    <dgm:pt modelId="{36803D29-2768-488D-87EA-B103FA2AC7F6}" type="pres">
      <dgm:prSet presAssocID="{FBB6DAD5-0ADF-4856-9D3E-B433945FC261}" presName="sibTrans" presStyleLbl="sibTrans2D1" presStyleIdx="2" presStyleCnt="8"/>
      <dgm:spPr/>
      <dgm:t>
        <a:bodyPr/>
        <a:lstStyle/>
        <a:p>
          <a:endParaRPr lang="en-US"/>
        </a:p>
      </dgm:t>
    </dgm:pt>
    <dgm:pt modelId="{C312BF2B-87C5-4FB5-A22F-0DC4A3F78B2D}" type="pres">
      <dgm:prSet presAssocID="{625C8CA0-72B1-4322-B3D0-FD6EE63D2540}" presName="node" presStyleLbl="node1" presStyleIdx="3" presStyleCnt="8" custScaleX="160508" custScaleY="129433" custRadScaleRad="101970" custRadScaleInc="-14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0F258-46B6-4E42-A385-7EB225E49557}" type="pres">
      <dgm:prSet presAssocID="{625C8CA0-72B1-4322-B3D0-FD6EE63D2540}" presName="dummy" presStyleCnt="0"/>
      <dgm:spPr/>
    </dgm:pt>
    <dgm:pt modelId="{4479A4AA-AA1C-43CD-AE0A-2FFECA818458}" type="pres">
      <dgm:prSet presAssocID="{4F90D6C2-27C9-4EE0-9145-A40AF133523B}" presName="sibTrans" presStyleLbl="sibTrans2D1" presStyleIdx="3" presStyleCnt="8"/>
      <dgm:spPr/>
      <dgm:t>
        <a:bodyPr/>
        <a:lstStyle/>
        <a:p>
          <a:endParaRPr lang="en-US"/>
        </a:p>
      </dgm:t>
    </dgm:pt>
    <dgm:pt modelId="{E639017C-A8BC-45B8-A5FD-CA86DADF7D99}" type="pres">
      <dgm:prSet presAssocID="{9C5D036E-C6E0-4E69-9E90-1A4266F5DD88}" presName="node" presStyleLbl="node1" presStyleIdx="4" presStyleCnt="8" custScaleX="133118" custScaleY="1217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4309F-36F6-4C9E-B4A2-47A6B249A8A4}" type="pres">
      <dgm:prSet presAssocID="{9C5D036E-C6E0-4E69-9E90-1A4266F5DD88}" presName="dummy" presStyleCnt="0"/>
      <dgm:spPr/>
    </dgm:pt>
    <dgm:pt modelId="{9B07F1A2-CC88-495B-BB08-6FD637BAE71F}" type="pres">
      <dgm:prSet presAssocID="{F0D875E9-BD0F-47C4-9497-43A9E6CF09D4}" presName="sibTrans" presStyleLbl="sibTrans2D1" presStyleIdx="4" presStyleCnt="8"/>
      <dgm:spPr/>
      <dgm:t>
        <a:bodyPr/>
        <a:lstStyle/>
        <a:p>
          <a:endParaRPr lang="en-US"/>
        </a:p>
      </dgm:t>
    </dgm:pt>
    <dgm:pt modelId="{FE1E50DD-A1FF-455A-B2CC-D44A22CEDFAA}" type="pres">
      <dgm:prSet presAssocID="{1DC40928-FF39-4A8C-8834-367E441889FC}" presName="node" presStyleLbl="node1" presStyleIdx="5" presStyleCnt="8" custScaleX="120221" custScaleY="968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05AB8-064E-4899-B476-889E5D2F9285}" type="pres">
      <dgm:prSet presAssocID="{1DC40928-FF39-4A8C-8834-367E441889FC}" presName="dummy" presStyleCnt="0"/>
      <dgm:spPr/>
    </dgm:pt>
    <dgm:pt modelId="{1E1D14ED-CA81-4F51-826A-BB0829B946A2}" type="pres">
      <dgm:prSet presAssocID="{32924869-50BE-4479-9204-B6BEC68276DB}" presName="sibTrans" presStyleLbl="sibTrans2D1" presStyleIdx="5" presStyleCnt="8"/>
      <dgm:spPr/>
      <dgm:t>
        <a:bodyPr/>
        <a:lstStyle/>
        <a:p>
          <a:endParaRPr lang="en-US"/>
        </a:p>
      </dgm:t>
    </dgm:pt>
    <dgm:pt modelId="{774E644E-2E1F-4C46-8300-FEC1E24713BA}" type="pres">
      <dgm:prSet presAssocID="{69B8A334-39F9-407A-BBB0-B412F925B954}" presName="node" presStyleLbl="node1" presStyleIdx="6" presStyleCnt="8" custScaleX="153036" custScaleY="121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13F4F4-F638-45AB-93AA-4FEF7F52EAF2}" type="pres">
      <dgm:prSet presAssocID="{69B8A334-39F9-407A-BBB0-B412F925B954}" presName="dummy" presStyleCnt="0"/>
      <dgm:spPr/>
    </dgm:pt>
    <dgm:pt modelId="{F46FE714-2F33-4243-9A4B-D66FC4B1228F}" type="pres">
      <dgm:prSet presAssocID="{22CDF0EE-A710-4837-A4A7-DB6636B81B4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FCB5C4A1-364C-4B8A-BA90-2943B3AB41EB}" type="pres">
      <dgm:prSet presAssocID="{E2CF16D1-B91A-46B7-ADD5-C43BBB713FC4}" presName="node" presStyleLbl="node1" presStyleIdx="7" presStyleCnt="8" custScaleX="155125" custScaleY="1036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03BA6-168D-46FD-9EE5-BF2721EC6225}" type="pres">
      <dgm:prSet presAssocID="{E2CF16D1-B91A-46B7-ADD5-C43BBB713FC4}" presName="dummy" presStyleCnt="0"/>
      <dgm:spPr/>
    </dgm:pt>
    <dgm:pt modelId="{97DE36FD-6D16-49BD-BAB6-27569963549E}" type="pres">
      <dgm:prSet presAssocID="{DE0D995D-F99F-476B-92B5-C9D48D5803C0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AEA86D40-CBA6-4AA2-AD2E-EC76AF2E42DE}" srcId="{C44B8772-6985-4F2F-BA40-6490666EC004}" destId="{3AC9E51F-1770-4A66-9CD5-360BE668DDD2}" srcOrd="1" destOrd="0" parTransId="{75F76691-5FF3-4ECB-9ADF-E6144B2FCA40}" sibTransId="{DA550802-404A-453E-BFDE-F90961625C11}"/>
    <dgm:cxn modelId="{4E62596A-E7E1-4F7A-BDE6-79C9C1C6B777}" type="presOf" srcId="{FBB6DAD5-0ADF-4856-9D3E-B433945FC261}" destId="{36803D29-2768-488D-87EA-B103FA2AC7F6}" srcOrd="0" destOrd="0" presId="urn:microsoft.com/office/officeart/2005/8/layout/radial6"/>
    <dgm:cxn modelId="{B075EEAB-C1B5-4901-A79E-C3DA7602B0CD}" srcId="{FEDA5A54-3840-4FA5-813A-CE7708DE8E6D}" destId="{C44B8772-6985-4F2F-BA40-6490666EC004}" srcOrd="0" destOrd="0" parTransId="{2B284846-FA64-4E17-87ED-D4AC70CA79C1}" sibTransId="{57879EFE-9D13-4405-870F-B90268DC1461}"/>
    <dgm:cxn modelId="{0C72BE71-9868-4945-9120-BA1A9A295476}" type="presOf" srcId="{E2CF16D1-B91A-46B7-ADD5-C43BBB713FC4}" destId="{FCB5C4A1-364C-4B8A-BA90-2943B3AB41EB}" srcOrd="0" destOrd="0" presId="urn:microsoft.com/office/officeart/2005/8/layout/radial6"/>
    <dgm:cxn modelId="{8C58F8D7-4C5A-49F0-8242-8FC91DFF7C1F}" type="presOf" srcId="{DE0D995D-F99F-476B-92B5-C9D48D5803C0}" destId="{97DE36FD-6D16-49BD-BAB6-27569963549E}" srcOrd="0" destOrd="0" presId="urn:microsoft.com/office/officeart/2005/8/layout/radial6"/>
    <dgm:cxn modelId="{66B013DA-0325-4004-AF1F-545C153BDA7B}" type="presOf" srcId="{4D83992D-2DEE-4DEA-8853-175B7BBDBC7A}" destId="{062CB9D2-B14C-429E-96D6-C30E779A6AC4}" srcOrd="0" destOrd="0" presId="urn:microsoft.com/office/officeart/2005/8/layout/radial6"/>
    <dgm:cxn modelId="{31F999E5-00D1-4D14-B5AA-04D47DC9C6E8}" srcId="{C44B8772-6985-4F2F-BA40-6490666EC004}" destId="{4954F4B9-4886-4531-8514-41C3B568B57D}" srcOrd="2" destOrd="0" parTransId="{A52E2ADD-3E62-4330-9BB0-9BABC24C974E}" sibTransId="{FBB6DAD5-0ADF-4856-9D3E-B433945FC261}"/>
    <dgm:cxn modelId="{A79C0D27-C711-40F1-B042-965FC35BF7F8}" type="presOf" srcId="{C44B8772-6985-4F2F-BA40-6490666EC004}" destId="{A828C467-48D3-4A0E-A656-CE1CB204F8B3}" srcOrd="0" destOrd="0" presId="urn:microsoft.com/office/officeart/2005/8/layout/radial6"/>
    <dgm:cxn modelId="{C93F8F48-7476-4801-A79A-D0031BC3A020}" type="presOf" srcId="{FEDA5A54-3840-4FA5-813A-CE7708DE8E6D}" destId="{B22F2918-61A4-4CC1-B0FC-4B655046DF22}" srcOrd="0" destOrd="0" presId="urn:microsoft.com/office/officeart/2005/8/layout/radial6"/>
    <dgm:cxn modelId="{0310D138-F9AC-497F-B4F0-799892358DB7}" type="presOf" srcId="{69B8A334-39F9-407A-BBB0-B412F925B954}" destId="{774E644E-2E1F-4C46-8300-FEC1E24713BA}" srcOrd="0" destOrd="0" presId="urn:microsoft.com/office/officeart/2005/8/layout/radial6"/>
    <dgm:cxn modelId="{40700528-0A8E-468B-8546-39E36F6A5755}" type="presOf" srcId="{625C8CA0-72B1-4322-B3D0-FD6EE63D2540}" destId="{C312BF2B-87C5-4FB5-A22F-0DC4A3F78B2D}" srcOrd="0" destOrd="0" presId="urn:microsoft.com/office/officeart/2005/8/layout/radial6"/>
    <dgm:cxn modelId="{54FEF9F8-C12C-4C6D-AE0E-028651EFB414}" type="presOf" srcId="{9C5D036E-C6E0-4E69-9E90-1A4266F5DD88}" destId="{E639017C-A8BC-45B8-A5FD-CA86DADF7D99}" srcOrd="0" destOrd="0" presId="urn:microsoft.com/office/officeart/2005/8/layout/radial6"/>
    <dgm:cxn modelId="{E290A6AB-3C1D-46C2-9A74-FC855C93E436}" type="presOf" srcId="{ACF77F1A-C19A-4102-8B03-BA404E9B31C1}" destId="{1C017D8F-29A2-424D-9756-E0A31AB2BD0A}" srcOrd="0" destOrd="0" presId="urn:microsoft.com/office/officeart/2005/8/layout/radial6"/>
    <dgm:cxn modelId="{FAFA5DFB-D638-45A3-8046-D1F33D1A1AAD}" type="presOf" srcId="{F0D875E9-BD0F-47C4-9497-43A9E6CF09D4}" destId="{9B07F1A2-CC88-495B-BB08-6FD637BAE71F}" srcOrd="0" destOrd="0" presId="urn:microsoft.com/office/officeart/2005/8/layout/radial6"/>
    <dgm:cxn modelId="{90663191-F77A-43DB-9F5A-DE22DF95B920}" srcId="{C44B8772-6985-4F2F-BA40-6490666EC004}" destId="{625C8CA0-72B1-4322-B3D0-FD6EE63D2540}" srcOrd="3" destOrd="0" parTransId="{453701F7-2068-47A6-8323-1B21E69265BE}" sibTransId="{4F90D6C2-27C9-4EE0-9145-A40AF133523B}"/>
    <dgm:cxn modelId="{3E2E4EC9-1F39-49D9-BB1F-6730E7B2DF1B}" srcId="{C44B8772-6985-4F2F-BA40-6490666EC004}" destId="{1DC40928-FF39-4A8C-8834-367E441889FC}" srcOrd="5" destOrd="0" parTransId="{40AD3CF1-AA11-44C7-8604-39E9947629DF}" sibTransId="{32924869-50BE-4479-9204-B6BEC68276DB}"/>
    <dgm:cxn modelId="{BED5D56B-C97C-49F0-91C8-13007BAF5739}" type="presOf" srcId="{3AC9E51F-1770-4A66-9CD5-360BE668DDD2}" destId="{695A1A51-7BA1-407A-B110-4648FE82519D}" srcOrd="0" destOrd="0" presId="urn:microsoft.com/office/officeart/2005/8/layout/radial6"/>
    <dgm:cxn modelId="{0F8022FA-BBE0-4CCE-A468-37C26996F0B5}" type="presOf" srcId="{DA550802-404A-453E-BFDE-F90961625C11}" destId="{4E1B5652-2E8D-4360-A8BF-22E8A079C034}" srcOrd="0" destOrd="0" presId="urn:microsoft.com/office/officeart/2005/8/layout/radial6"/>
    <dgm:cxn modelId="{BB5A9AD3-3988-488C-B87B-A455464D030A}" type="presOf" srcId="{4F90D6C2-27C9-4EE0-9145-A40AF133523B}" destId="{4479A4AA-AA1C-43CD-AE0A-2FFECA818458}" srcOrd="0" destOrd="0" presId="urn:microsoft.com/office/officeart/2005/8/layout/radial6"/>
    <dgm:cxn modelId="{0A0C8F6E-06D5-4D89-881B-66FD0C5BA60F}" srcId="{C44B8772-6985-4F2F-BA40-6490666EC004}" destId="{E2CF16D1-B91A-46B7-ADD5-C43BBB713FC4}" srcOrd="7" destOrd="0" parTransId="{CB080068-5FA9-476F-90ED-F9E567537807}" sibTransId="{DE0D995D-F99F-476B-92B5-C9D48D5803C0}"/>
    <dgm:cxn modelId="{91C9BE3B-1F5A-42ED-9314-991C9B89541F}" srcId="{C44B8772-6985-4F2F-BA40-6490666EC004}" destId="{ACF77F1A-C19A-4102-8B03-BA404E9B31C1}" srcOrd="0" destOrd="0" parTransId="{2DC66059-8ED8-4923-B80F-9D9DCDA5A1E4}" sibTransId="{4D83992D-2DEE-4DEA-8853-175B7BBDBC7A}"/>
    <dgm:cxn modelId="{51FF26D1-F0E0-4DB0-8476-E14FC401A547}" type="presOf" srcId="{1DC40928-FF39-4A8C-8834-367E441889FC}" destId="{FE1E50DD-A1FF-455A-B2CC-D44A22CEDFAA}" srcOrd="0" destOrd="0" presId="urn:microsoft.com/office/officeart/2005/8/layout/radial6"/>
    <dgm:cxn modelId="{E7EA5611-535D-4D3A-95D2-F179A02FD34C}" type="presOf" srcId="{4954F4B9-4886-4531-8514-41C3B568B57D}" destId="{AAC172C5-F278-4F5A-AAA2-25DB5C0C83AB}" srcOrd="0" destOrd="0" presId="urn:microsoft.com/office/officeart/2005/8/layout/radial6"/>
    <dgm:cxn modelId="{F6DF88E1-2DCF-4F51-9091-6D81428545D4}" type="presOf" srcId="{32924869-50BE-4479-9204-B6BEC68276DB}" destId="{1E1D14ED-CA81-4F51-826A-BB0829B946A2}" srcOrd="0" destOrd="0" presId="urn:microsoft.com/office/officeart/2005/8/layout/radial6"/>
    <dgm:cxn modelId="{9E42A243-EFC8-4C3B-AB33-AF356EA21D57}" srcId="{C44B8772-6985-4F2F-BA40-6490666EC004}" destId="{69B8A334-39F9-407A-BBB0-B412F925B954}" srcOrd="6" destOrd="0" parTransId="{90678DDD-BE20-4554-B36E-D4EF57C03AE4}" sibTransId="{22CDF0EE-A710-4837-A4A7-DB6636B81B42}"/>
    <dgm:cxn modelId="{71592CA1-1CA9-4F23-B96D-FCFCA1CD1465}" srcId="{C44B8772-6985-4F2F-BA40-6490666EC004}" destId="{9C5D036E-C6E0-4E69-9E90-1A4266F5DD88}" srcOrd="4" destOrd="0" parTransId="{B34F7FFA-BF5D-4870-BF2A-EC8C132CEF69}" sibTransId="{F0D875E9-BD0F-47C4-9497-43A9E6CF09D4}"/>
    <dgm:cxn modelId="{32732422-FF83-4E1B-87F4-FC4EFDD8E0FB}" type="presOf" srcId="{22CDF0EE-A710-4837-A4A7-DB6636B81B42}" destId="{F46FE714-2F33-4243-9A4B-D66FC4B1228F}" srcOrd="0" destOrd="0" presId="urn:microsoft.com/office/officeart/2005/8/layout/radial6"/>
    <dgm:cxn modelId="{328C70CD-318E-4C70-8ABB-73038F02B124}" type="presParOf" srcId="{B22F2918-61A4-4CC1-B0FC-4B655046DF22}" destId="{A828C467-48D3-4A0E-A656-CE1CB204F8B3}" srcOrd="0" destOrd="0" presId="urn:microsoft.com/office/officeart/2005/8/layout/radial6"/>
    <dgm:cxn modelId="{3CED8907-423E-4CE9-A47A-E8E1D5108885}" type="presParOf" srcId="{B22F2918-61A4-4CC1-B0FC-4B655046DF22}" destId="{1C017D8F-29A2-424D-9756-E0A31AB2BD0A}" srcOrd="1" destOrd="0" presId="urn:microsoft.com/office/officeart/2005/8/layout/radial6"/>
    <dgm:cxn modelId="{3190C61F-7E0E-4DF3-805E-E38916F5861B}" type="presParOf" srcId="{B22F2918-61A4-4CC1-B0FC-4B655046DF22}" destId="{3A21FB5D-C03A-49F0-8261-82DED5DB1D17}" srcOrd="2" destOrd="0" presId="urn:microsoft.com/office/officeart/2005/8/layout/radial6"/>
    <dgm:cxn modelId="{9147363B-0F25-40FC-9065-8887F18AE839}" type="presParOf" srcId="{B22F2918-61A4-4CC1-B0FC-4B655046DF22}" destId="{062CB9D2-B14C-429E-96D6-C30E779A6AC4}" srcOrd="3" destOrd="0" presId="urn:microsoft.com/office/officeart/2005/8/layout/radial6"/>
    <dgm:cxn modelId="{E831D4D5-6623-4921-9AFB-224A95718522}" type="presParOf" srcId="{B22F2918-61A4-4CC1-B0FC-4B655046DF22}" destId="{695A1A51-7BA1-407A-B110-4648FE82519D}" srcOrd="4" destOrd="0" presId="urn:microsoft.com/office/officeart/2005/8/layout/radial6"/>
    <dgm:cxn modelId="{545372C0-F5B2-433D-BFDE-A123B35472C6}" type="presParOf" srcId="{B22F2918-61A4-4CC1-B0FC-4B655046DF22}" destId="{89628984-1D57-4674-BBD3-A0F96097204E}" srcOrd="5" destOrd="0" presId="urn:microsoft.com/office/officeart/2005/8/layout/radial6"/>
    <dgm:cxn modelId="{3F463744-5C7B-4A18-81A1-C2E683E3A78C}" type="presParOf" srcId="{B22F2918-61A4-4CC1-B0FC-4B655046DF22}" destId="{4E1B5652-2E8D-4360-A8BF-22E8A079C034}" srcOrd="6" destOrd="0" presId="urn:microsoft.com/office/officeart/2005/8/layout/radial6"/>
    <dgm:cxn modelId="{074B6AF5-FD0C-44D3-AD41-A1F3561E2DA7}" type="presParOf" srcId="{B22F2918-61A4-4CC1-B0FC-4B655046DF22}" destId="{AAC172C5-F278-4F5A-AAA2-25DB5C0C83AB}" srcOrd="7" destOrd="0" presId="urn:microsoft.com/office/officeart/2005/8/layout/radial6"/>
    <dgm:cxn modelId="{35EB614D-2A09-41C2-84C3-897A7EEB85F3}" type="presParOf" srcId="{B22F2918-61A4-4CC1-B0FC-4B655046DF22}" destId="{B11EF09B-76B3-43F1-B91C-7B7D1C584AFD}" srcOrd="8" destOrd="0" presId="urn:microsoft.com/office/officeart/2005/8/layout/radial6"/>
    <dgm:cxn modelId="{5508F31F-D43F-4263-99A4-D36847F86689}" type="presParOf" srcId="{B22F2918-61A4-4CC1-B0FC-4B655046DF22}" destId="{36803D29-2768-488D-87EA-B103FA2AC7F6}" srcOrd="9" destOrd="0" presId="urn:microsoft.com/office/officeart/2005/8/layout/radial6"/>
    <dgm:cxn modelId="{F156779E-AF87-4E4C-8A1F-4A4694F5BDD2}" type="presParOf" srcId="{B22F2918-61A4-4CC1-B0FC-4B655046DF22}" destId="{C312BF2B-87C5-4FB5-A22F-0DC4A3F78B2D}" srcOrd="10" destOrd="0" presId="urn:microsoft.com/office/officeart/2005/8/layout/radial6"/>
    <dgm:cxn modelId="{336337C8-08F7-42D5-A02D-BE4E1B58DF07}" type="presParOf" srcId="{B22F2918-61A4-4CC1-B0FC-4B655046DF22}" destId="{8170F258-46B6-4E42-A385-7EB225E49557}" srcOrd="11" destOrd="0" presId="urn:microsoft.com/office/officeart/2005/8/layout/radial6"/>
    <dgm:cxn modelId="{6700E497-54FD-475A-8A9C-A98196F03926}" type="presParOf" srcId="{B22F2918-61A4-4CC1-B0FC-4B655046DF22}" destId="{4479A4AA-AA1C-43CD-AE0A-2FFECA818458}" srcOrd="12" destOrd="0" presId="urn:microsoft.com/office/officeart/2005/8/layout/radial6"/>
    <dgm:cxn modelId="{79789B7C-8ECB-4D28-86D7-0CF7C8C6C93A}" type="presParOf" srcId="{B22F2918-61A4-4CC1-B0FC-4B655046DF22}" destId="{E639017C-A8BC-45B8-A5FD-CA86DADF7D99}" srcOrd="13" destOrd="0" presId="urn:microsoft.com/office/officeart/2005/8/layout/radial6"/>
    <dgm:cxn modelId="{E2105D8E-30FE-4D5A-9504-762D5964D012}" type="presParOf" srcId="{B22F2918-61A4-4CC1-B0FC-4B655046DF22}" destId="{F3B4309F-36F6-4C9E-B4A2-47A6B249A8A4}" srcOrd="14" destOrd="0" presId="urn:microsoft.com/office/officeart/2005/8/layout/radial6"/>
    <dgm:cxn modelId="{F4BC7B30-2BE7-47A6-AC44-3B9F9F2F324E}" type="presParOf" srcId="{B22F2918-61A4-4CC1-B0FC-4B655046DF22}" destId="{9B07F1A2-CC88-495B-BB08-6FD637BAE71F}" srcOrd="15" destOrd="0" presId="urn:microsoft.com/office/officeart/2005/8/layout/radial6"/>
    <dgm:cxn modelId="{2C6A5FFA-7A9A-46A4-AA7A-AD9CC4A5C73B}" type="presParOf" srcId="{B22F2918-61A4-4CC1-B0FC-4B655046DF22}" destId="{FE1E50DD-A1FF-455A-B2CC-D44A22CEDFAA}" srcOrd="16" destOrd="0" presId="urn:microsoft.com/office/officeart/2005/8/layout/radial6"/>
    <dgm:cxn modelId="{A63B160E-A654-4C65-BA97-48E80E98DBB9}" type="presParOf" srcId="{B22F2918-61A4-4CC1-B0FC-4B655046DF22}" destId="{B7F05AB8-064E-4899-B476-889E5D2F9285}" srcOrd="17" destOrd="0" presId="urn:microsoft.com/office/officeart/2005/8/layout/radial6"/>
    <dgm:cxn modelId="{FCC6EB0C-61DD-4021-8B61-C503597A9C18}" type="presParOf" srcId="{B22F2918-61A4-4CC1-B0FC-4B655046DF22}" destId="{1E1D14ED-CA81-4F51-826A-BB0829B946A2}" srcOrd="18" destOrd="0" presId="urn:microsoft.com/office/officeart/2005/8/layout/radial6"/>
    <dgm:cxn modelId="{25A29122-F31E-4000-AA66-F51FE657530F}" type="presParOf" srcId="{B22F2918-61A4-4CC1-B0FC-4B655046DF22}" destId="{774E644E-2E1F-4C46-8300-FEC1E24713BA}" srcOrd="19" destOrd="0" presId="urn:microsoft.com/office/officeart/2005/8/layout/radial6"/>
    <dgm:cxn modelId="{67E806B4-14BE-4514-A6E4-EA8B4B093629}" type="presParOf" srcId="{B22F2918-61A4-4CC1-B0FC-4B655046DF22}" destId="{7013F4F4-F638-45AB-93AA-4FEF7F52EAF2}" srcOrd="20" destOrd="0" presId="urn:microsoft.com/office/officeart/2005/8/layout/radial6"/>
    <dgm:cxn modelId="{2E1A7954-9EF7-4C11-9779-EBD8FD7285FC}" type="presParOf" srcId="{B22F2918-61A4-4CC1-B0FC-4B655046DF22}" destId="{F46FE714-2F33-4243-9A4B-D66FC4B1228F}" srcOrd="21" destOrd="0" presId="urn:microsoft.com/office/officeart/2005/8/layout/radial6"/>
    <dgm:cxn modelId="{B88536FF-DA78-4461-B24E-909A0161D959}" type="presParOf" srcId="{B22F2918-61A4-4CC1-B0FC-4B655046DF22}" destId="{FCB5C4A1-364C-4B8A-BA90-2943B3AB41EB}" srcOrd="22" destOrd="0" presId="urn:microsoft.com/office/officeart/2005/8/layout/radial6"/>
    <dgm:cxn modelId="{4FAE4415-2135-4AD5-B9F5-69FE39C1767E}" type="presParOf" srcId="{B22F2918-61A4-4CC1-B0FC-4B655046DF22}" destId="{29703BA6-168D-46FD-9EE5-BF2721EC6225}" srcOrd="23" destOrd="0" presId="urn:microsoft.com/office/officeart/2005/8/layout/radial6"/>
    <dgm:cxn modelId="{A14C8542-0CB6-44DB-A3A8-441F8045C67F}" type="presParOf" srcId="{B22F2918-61A4-4CC1-B0FC-4B655046DF22}" destId="{97DE36FD-6D16-49BD-BAB6-27569963549E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0F9A76-A87E-4994-86CD-65992328485D}" type="doc">
      <dgm:prSet loTypeId="urn:microsoft.com/office/officeart/2005/8/layout/gear1" loCatId="relationship" qsTypeId="urn:microsoft.com/office/officeart/2005/8/quickstyle/3d2" qsCatId="3D" csTypeId="urn:microsoft.com/office/officeart/2005/8/colors/colorful5" csCatId="colorful" phldr="1"/>
      <dgm:spPr/>
    </dgm:pt>
    <dgm:pt modelId="{20141D57-4EB9-4286-8B23-97FAF7D23424}">
      <dgm:prSet phldrT="[Text]" custT="1"/>
      <dgm:spPr/>
      <dgm:t>
        <a:bodyPr/>
        <a:lstStyle/>
        <a:p>
          <a:r>
            <a:rPr lang="en-US" sz="3200" dirty="0" smtClean="0"/>
            <a:t>connection</a:t>
          </a:r>
          <a:endParaRPr lang="en-US" sz="3200" dirty="0"/>
        </a:p>
      </dgm:t>
    </dgm:pt>
    <dgm:pt modelId="{88772C14-E82E-4573-BCB0-FF85E64509AC}" type="parTrans" cxnId="{72A5E76C-AA4E-450D-A882-08CCD01F2E24}">
      <dgm:prSet/>
      <dgm:spPr/>
      <dgm:t>
        <a:bodyPr/>
        <a:lstStyle/>
        <a:p>
          <a:endParaRPr lang="en-US"/>
        </a:p>
      </dgm:t>
    </dgm:pt>
    <dgm:pt modelId="{D31B03BE-8510-47D7-87B1-4AFF20A1BCF5}" type="sibTrans" cxnId="{72A5E76C-AA4E-450D-A882-08CCD01F2E24}">
      <dgm:prSet/>
      <dgm:spPr/>
      <dgm:t>
        <a:bodyPr/>
        <a:lstStyle/>
        <a:p>
          <a:endParaRPr lang="en-US"/>
        </a:p>
      </dgm:t>
    </dgm:pt>
    <dgm:pt modelId="{9F601181-E481-4DF9-92F0-B7814976A996}">
      <dgm:prSet phldrT="[Text]" custT="1"/>
      <dgm:spPr/>
      <dgm:t>
        <a:bodyPr/>
        <a:lstStyle/>
        <a:p>
          <a:r>
            <a:rPr lang="en-US" sz="1800" dirty="0" smtClean="0"/>
            <a:t>communication</a:t>
          </a:r>
          <a:endParaRPr lang="en-US" sz="1800" dirty="0"/>
        </a:p>
      </dgm:t>
    </dgm:pt>
    <dgm:pt modelId="{D1CACDFD-E9DC-431D-B731-AD45B3B87EE0}" type="parTrans" cxnId="{0A8A62F5-9906-4D82-B996-FCD7069F303C}">
      <dgm:prSet/>
      <dgm:spPr/>
      <dgm:t>
        <a:bodyPr/>
        <a:lstStyle/>
        <a:p>
          <a:endParaRPr lang="en-US"/>
        </a:p>
      </dgm:t>
    </dgm:pt>
    <dgm:pt modelId="{2E0D7774-C33C-436C-8E77-3E6C9D74E0EE}" type="sibTrans" cxnId="{0A8A62F5-9906-4D82-B996-FCD7069F303C}">
      <dgm:prSet/>
      <dgm:spPr/>
      <dgm:t>
        <a:bodyPr/>
        <a:lstStyle/>
        <a:p>
          <a:endParaRPr lang="en-US"/>
        </a:p>
      </dgm:t>
    </dgm:pt>
    <dgm:pt modelId="{75267AEB-B087-4807-B6A2-9E44350D945A}">
      <dgm:prSet phldrT="[Text]"/>
      <dgm:spPr/>
      <dgm:t>
        <a:bodyPr/>
        <a:lstStyle/>
        <a:p>
          <a:r>
            <a:rPr lang="en-US" dirty="0" smtClean="0"/>
            <a:t>content</a:t>
          </a:r>
          <a:endParaRPr lang="en-US" dirty="0"/>
        </a:p>
      </dgm:t>
    </dgm:pt>
    <dgm:pt modelId="{C00CEB3D-52C3-44A7-8538-EC906878E8E4}" type="parTrans" cxnId="{0050223D-9CA9-4738-AF79-303A5C2AED6B}">
      <dgm:prSet/>
      <dgm:spPr/>
      <dgm:t>
        <a:bodyPr/>
        <a:lstStyle/>
        <a:p>
          <a:endParaRPr lang="en-US"/>
        </a:p>
      </dgm:t>
    </dgm:pt>
    <dgm:pt modelId="{C7A22D3F-E8F4-4325-8D7C-410313A0080A}" type="sibTrans" cxnId="{0050223D-9CA9-4738-AF79-303A5C2AED6B}">
      <dgm:prSet/>
      <dgm:spPr/>
      <dgm:t>
        <a:bodyPr/>
        <a:lstStyle/>
        <a:p>
          <a:endParaRPr lang="en-US"/>
        </a:p>
      </dgm:t>
    </dgm:pt>
    <dgm:pt modelId="{B0BD2E81-E6CC-4536-9B8F-85DCEE5FF878}" type="pres">
      <dgm:prSet presAssocID="{450F9A76-A87E-4994-86CD-65992328485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D071B8-B4BF-44DE-BBD3-1E36173BD4A2}" type="pres">
      <dgm:prSet presAssocID="{20141D57-4EB9-4286-8B23-97FAF7D2342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451D8D-06EE-4150-AB2C-8C74FED49941}" type="pres">
      <dgm:prSet presAssocID="{20141D57-4EB9-4286-8B23-97FAF7D23424}" presName="gear1srcNode" presStyleLbl="node1" presStyleIdx="0" presStyleCnt="3"/>
      <dgm:spPr/>
      <dgm:t>
        <a:bodyPr/>
        <a:lstStyle/>
        <a:p>
          <a:endParaRPr lang="en-US"/>
        </a:p>
      </dgm:t>
    </dgm:pt>
    <dgm:pt modelId="{69BDE66E-8B3A-402B-ABF6-E4B2FCC9B876}" type="pres">
      <dgm:prSet presAssocID="{20141D57-4EB9-4286-8B23-97FAF7D23424}" presName="gear1dstNode" presStyleLbl="node1" presStyleIdx="0" presStyleCnt="3"/>
      <dgm:spPr/>
      <dgm:t>
        <a:bodyPr/>
        <a:lstStyle/>
        <a:p>
          <a:endParaRPr lang="en-US"/>
        </a:p>
      </dgm:t>
    </dgm:pt>
    <dgm:pt modelId="{163885A5-1050-4411-B988-90326F490340}" type="pres">
      <dgm:prSet presAssocID="{9F601181-E481-4DF9-92F0-B7814976A996}" presName="gear2" presStyleLbl="node1" presStyleIdx="1" presStyleCnt="3" custScaleX="112895" custScaleY="1008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41297-6C60-414C-B655-46C84FA1253C}" type="pres">
      <dgm:prSet presAssocID="{9F601181-E481-4DF9-92F0-B7814976A996}" presName="gear2srcNode" presStyleLbl="node1" presStyleIdx="1" presStyleCnt="3"/>
      <dgm:spPr/>
      <dgm:t>
        <a:bodyPr/>
        <a:lstStyle/>
        <a:p>
          <a:endParaRPr lang="en-US"/>
        </a:p>
      </dgm:t>
    </dgm:pt>
    <dgm:pt modelId="{48283BE9-DF1D-4886-B880-073F40742A1A}" type="pres">
      <dgm:prSet presAssocID="{9F601181-E481-4DF9-92F0-B7814976A996}" presName="gear2dstNode" presStyleLbl="node1" presStyleIdx="1" presStyleCnt="3"/>
      <dgm:spPr/>
      <dgm:t>
        <a:bodyPr/>
        <a:lstStyle/>
        <a:p>
          <a:endParaRPr lang="en-US"/>
        </a:p>
      </dgm:t>
    </dgm:pt>
    <dgm:pt modelId="{58BEB7E6-9FDF-4F1E-A26B-AB3079EFF4CA}" type="pres">
      <dgm:prSet presAssocID="{75267AEB-B087-4807-B6A2-9E44350D945A}" presName="gear3" presStyleLbl="node1" presStyleIdx="2" presStyleCnt="3"/>
      <dgm:spPr/>
      <dgm:t>
        <a:bodyPr/>
        <a:lstStyle/>
        <a:p>
          <a:endParaRPr lang="en-US"/>
        </a:p>
      </dgm:t>
    </dgm:pt>
    <dgm:pt modelId="{50027E66-3294-45DA-BE47-19B6584FF55E}" type="pres">
      <dgm:prSet presAssocID="{75267AEB-B087-4807-B6A2-9E44350D945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BABD2-4BB2-416C-B3BC-42C7D6B3999A}" type="pres">
      <dgm:prSet presAssocID="{75267AEB-B087-4807-B6A2-9E44350D945A}" presName="gear3srcNode" presStyleLbl="node1" presStyleIdx="2" presStyleCnt="3"/>
      <dgm:spPr/>
      <dgm:t>
        <a:bodyPr/>
        <a:lstStyle/>
        <a:p>
          <a:endParaRPr lang="en-US"/>
        </a:p>
      </dgm:t>
    </dgm:pt>
    <dgm:pt modelId="{9C6AF68D-D85E-4CDA-BD9A-E4A7A1EA0741}" type="pres">
      <dgm:prSet presAssocID="{75267AEB-B087-4807-B6A2-9E44350D945A}" presName="gear3dstNode" presStyleLbl="node1" presStyleIdx="2" presStyleCnt="3"/>
      <dgm:spPr/>
      <dgm:t>
        <a:bodyPr/>
        <a:lstStyle/>
        <a:p>
          <a:endParaRPr lang="en-US"/>
        </a:p>
      </dgm:t>
    </dgm:pt>
    <dgm:pt modelId="{F77C3C51-7EAF-43B4-AEA5-D12C0E44E7C9}" type="pres">
      <dgm:prSet presAssocID="{D31B03BE-8510-47D7-87B1-4AFF20A1BCF5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35216634-13CE-45BB-9C3E-5FE44FB020A7}" type="pres">
      <dgm:prSet presAssocID="{2E0D7774-C33C-436C-8E77-3E6C9D74E0EE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B9DB6A7-05AD-48F3-B154-94D8C086B613}" type="pres">
      <dgm:prSet presAssocID="{C7A22D3F-E8F4-4325-8D7C-410313A0080A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8D01D40-96E2-4BDB-B7B3-3C6DED400DDF}" type="presOf" srcId="{75267AEB-B087-4807-B6A2-9E44350D945A}" destId="{50027E66-3294-45DA-BE47-19B6584FF55E}" srcOrd="1" destOrd="0" presId="urn:microsoft.com/office/officeart/2005/8/layout/gear1"/>
    <dgm:cxn modelId="{2FFA1C50-D262-458B-A0CF-EAE56349F0E7}" type="presOf" srcId="{D31B03BE-8510-47D7-87B1-4AFF20A1BCF5}" destId="{F77C3C51-7EAF-43B4-AEA5-D12C0E44E7C9}" srcOrd="0" destOrd="0" presId="urn:microsoft.com/office/officeart/2005/8/layout/gear1"/>
    <dgm:cxn modelId="{0A8A62F5-9906-4D82-B996-FCD7069F303C}" srcId="{450F9A76-A87E-4994-86CD-65992328485D}" destId="{9F601181-E481-4DF9-92F0-B7814976A996}" srcOrd="1" destOrd="0" parTransId="{D1CACDFD-E9DC-431D-B731-AD45B3B87EE0}" sibTransId="{2E0D7774-C33C-436C-8E77-3E6C9D74E0EE}"/>
    <dgm:cxn modelId="{98A51708-B653-4164-AA52-76C2566FD1E0}" type="presOf" srcId="{9F601181-E481-4DF9-92F0-B7814976A996}" destId="{84841297-6C60-414C-B655-46C84FA1253C}" srcOrd="1" destOrd="0" presId="urn:microsoft.com/office/officeart/2005/8/layout/gear1"/>
    <dgm:cxn modelId="{0050223D-9CA9-4738-AF79-303A5C2AED6B}" srcId="{450F9A76-A87E-4994-86CD-65992328485D}" destId="{75267AEB-B087-4807-B6A2-9E44350D945A}" srcOrd="2" destOrd="0" parTransId="{C00CEB3D-52C3-44A7-8538-EC906878E8E4}" sibTransId="{C7A22D3F-E8F4-4325-8D7C-410313A0080A}"/>
    <dgm:cxn modelId="{60A99465-5388-4E94-9A18-4D82D5EAA321}" type="presOf" srcId="{20141D57-4EB9-4286-8B23-97FAF7D23424}" destId="{69BDE66E-8B3A-402B-ABF6-E4B2FCC9B876}" srcOrd="2" destOrd="0" presId="urn:microsoft.com/office/officeart/2005/8/layout/gear1"/>
    <dgm:cxn modelId="{7098590C-CBFD-4C1F-8862-28D290D302AD}" type="presOf" srcId="{450F9A76-A87E-4994-86CD-65992328485D}" destId="{B0BD2E81-E6CC-4536-9B8F-85DCEE5FF878}" srcOrd="0" destOrd="0" presId="urn:microsoft.com/office/officeart/2005/8/layout/gear1"/>
    <dgm:cxn modelId="{7EC3A594-FC3A-4DF0-93DF-A49DF0F75583}" type="presOf" srcId="{C7A22D3F-E8F4-4325-8D7C-410313A0080A}" destId="{2B9DB6A7-05AD-48F3-B154-94D8C086B613}" srcOrd="0" destOrd="0" presId="urn:microsoft.com/office/officeart/2005/8/layout/gear1"/>
    <dgm:cxn modelId="{1AD947C0-8826-4EE2-B8ED-4D57F0238235}" type="presOf" srcId="{9F601181-E481-4DF9-92F0-B7814976A996}" destId="{163885A5-1050-4411-B988-90326F490340}" srcOrd="0" destOrd="0" presId="urn:microsoft.com/office/officeart/2005/8/layout/gear1"/>
    <dgm:cxn modelId="{1CDA4D5D-939A-46B0-A49F-DE37775F266F}" type="presOf" srcId="{75267AEB-B087-4807-B6A2-9E44350D945A}" destId="{58BEB7E6-9FDF-4F1E-A26B-AB3079EFF4CA}" srcOrd="0" destOrd="0" presId="urn:microsoft.com/office/officeart/2005/8/layout/gear1"/>
    <dgm:cxn modelId="{870FF2CA-9184-4457-9D3B-86F055408BF7}" type="presOf" srcId="{2E0D7774-C33C-436C-8E77-3E6C9D74E0EE}" destId="{35216634-13CE-45BB-9C3E-5FE44FB020A7}" srcOrd="0" destOrd="0" presId="urn:microsoft.com/office/officeart/2005/8/layout/gear1"/>
    <dgm:cxn modelId="{E322F8BA-7BF0-48A2-8CD5-2294E60F329B}" type="presOf" srcId="{9F601181-E481-4DF9-92F0-B7814976A996}" destId="{48283BE9-DF1D-4886-B880-073F40742A1A}" srcOrd="2" destOrd="0" presId="urn:microsoft.com/office/officeart/2005/8/layout/gear1"/>
    <dgm:cxn modelId="{EA9EA73A-7BC7-42A3-B80F-DB569C7B7BC3}" type="presOf" srcId="{75267AEB-B087-4807-B6A2-9E44350D945A}" destId="{9C6AF68D-D85E-4CDA-BD9A-E4A7A1EA0741}" srcOrd="3" destOrd="0" presId="urn:microsoft.com/office/officeart/2005/8/layout/gear1"/>
    <dgm:cxn modelId="{3698D51C-148A-40BA-B316-2C7E36250127}" type="presOf" srcId="{75267AEB-B087-4807-B6A2-9E44350D945A}" destId="{F9FBABD2-4BB2-416C-B3BC-42C7D6B3999A}" srcOrd="2" destOrd="0" presId="urn:microsoft.com/office/officeart/2005/8/layout/gear1"/>
    <dgm:cxn modelId="{C9DEF85C-D8CA-46DF-8EA8-4BDFDBFA8377}" type="presOf" srcId="{20141D57-4EB9-4286-8B23-97FAF7D23424}" destId="{0C451D8D-06EE-4150-AB2C-8C74FED49941}" srcOrd="1" destOrd="0" presId="urn:microsoft.com/office/officeart/2005/8/layout/gear1"/>
    <dgm:cxn modelId="{5482DA99-F276-4604-85C2-83575CDA1991}" type="presOf" srcId="{20141D57-4EB9-4286-8B23-97FAF7D23424}" destId="{80D071B8-B4BF-44DE-BBD3-1E36173BD4A2}" srcOrd="0" destOrd="0" presId="urn:microsoft.com/office/officeart/2005/8/layout/gear1"/>
    <dgm:cxn modelId="{72A5E76C-AA4E-450D-A882-08CCD01F2E24}" srcId="{450F9A76-A87E-4994-86CD-65992328485D}" destId="{20141D57-4EB9-4286-8B23-97FAF7D23424}" srcOrd="0" destOrd="0" parTransId="{88772C14-E82E-4573-BCB0-FF85E64509AC}" sibTransId="{D31B03BE-8510-47D7-87B1-4AFF20A1BCF5}"/>
    <dgm:cxn modelId="{427B4D3E-1509-44DB-8F72-4C84EC62BE75}" type="presParOf" srcId="{B0BD2E81-E6CC-4536-9B8F-85DCEE5FF878}" destId="{80D071B8-B4BF-44DE-BBD3-1E36173BD4A2}" srcOrd="0" destOrd="0" presId="urn:microsoft.com/office/officeart/2005/8/layout/gear1"/>
    <dgm:cxn modelId="{82200BE5-3E35-4ED6-950E-5D6A44417BC1}" type="presParOf" srcId="{B0BD2E81-E6CC-4536-9B8F-85DCEE5FF878}" destId="{0C451D8D-06EE-4150-AB2C-8C74FED49941}" srcOrd="1" destOrd="0" presId="urn:microsoft.com/office/officeart/2005/8/layout/gear1"/>
    <dgm:cxn modelId="{AF4967D4-1E44-42B6-A5BB-404A1B199774}" type="presParOf" srcId="{B0BD2E81-E6CC-4536-9B8F-85DCEE5FF878}" destId="{69BDE66E-8B3A-402B-ABF6-E4B2FCC9B876}" srcOrd="2" destOrd="0" presId="urn:microsoft.com/office/officeart/2005/8/layout/gear1"/>
    <dgm:cxn modelId="{8FA23AE8-5235-4435-A121-A881F3AA5B7E}" type="presParOf" srcId="{B0BD2E81-E6CC-4536-9B8F-85DCEE5FF878}" destId="{163885A5-1050-4411-B988-90326F490340}" srcOrd="3" destOrd="0" presId="urn:microsoft.com/office/officeart/2005/8/layout/gear1"/>
    <dgm:cxn modelId="{A091A530-949A-45DC-8437-CA3AE8383C8A}" type="presParOf" srcId="{B0BD2E81-E6CC-4536-9B8F-85DCEE5FF878}" destId="{84841297-6C60-414C-B655-46C84FA1253C}" srcOrd="4" destOrd="0" presId="urn:microsoft.com/office/officeart/2005/8/layout/gear1"/>
    <dgm:cxn modelId="{3637FBCE-761D-40BD-9ED6-7D78709929E6}" type="presParOf" srcId="{B0BD2E81-E6CC-4536-9B8F-85DCEE5FF878}" destId="{48283BE9-DF1D-4886-B880-073F40742A1A}" srcOrd="5" destOrd="0" presId="urn:microsoft.com/office/officeart/2005/8/layout/gear1"/>
    <dgm:cxn modelId="{629FB8D3-88F6-47D6-862A-7131F3BBBBA6}" type="presParOf" srcId="{B0BD2E81-E6CC-4536-9B8F-85DCEE5FF878}" destId="{58BEB7E6-9FDF-4F1E-A26B-AB3079EFF4CA}" srcOrd="6" destOrd="0" presId="urn:microsoft.com/office/officeart/2005/8/layout/gear1"/>
    <dgm:cxn modelId="{B3CAEA42-E845-4F89-9D23-D3C9E97D52ED}" type="presParOf" srcId="{B0BD2E81-E6CC-4536-9B8F-85DCEE5FF878}" destId="{50027E66-3294-45DA-BE47-19B6584FF55E}" srcOrd="7" destOrd="0" presId="urn:microsoft.com/office/officeart/2005/8/layout/gear1"/>
    <dgm:cxn modelId="{B2E98092-DCBE-46A4-B5CD-0058A5448B42}" type="presParOf" srcId="{B0BD2E81-E6CC-4536-9B8F-85DCEE5FF878}" destId="{F9FBABD2-4BB2-416C-B3BC-42C7D6B3999A}" srcOrd="8" destOrd="0" presId="urn:microsoft.com/office/officeart/2005/8/layout/gear1"/>
    <dgm:cxn modelId="{075B24F3-E15C-4504-96A5-AF887CC85600}" type="presParOf" srcId="{B0BD2E81-E6CC-4536-9B8F-85DCEE5FF878}" destId="{9C6AF68D-D85E-4CDA-BD9A-E4A7A1EA0741}" srcOrd="9" destOrd="0" presId="urn:microsoft.com/office/officeart/2005/8/layout/gear1"/>
    <dgm:cxn modelId="{C9A29FBA-3571-4FA5-A2E6-BC646E2B6E8C}" type="presParOf" srcId="{B0BD2E81-E6CC-4536-9B8F-85DCEE5FF878}" destId="{F77C3C51-7EAF-43B4-AEA5-D12C0E44E7C9}" srcOrd="10" destOrd="0" presId="urn:microsoft.com/office/officeart/2005/8/layout/gear1"/>
    <dgm:cxn modelId="{0CB9AAB2-0071-4C2A-AE85-23FBFF9BB3DA}" type="presParOf" srcId="{B0BD2E81-E6CC-4536-9B8F-85DCEE5FF878}" destId="{35216634-13CE-45BB-9C3E-5FE44FB020A7}" srcOrd="11" destOrd="0" presId="urn:microsoft.com/office/officeart/2005/8/layout/gear1"/>
    <dgm:cxn modelId="{CA05F16E-1B22-4322-B3BA-51687513E262}" type="presParOf" srcId="{B0BD2E81-E6CC-4536-9B8F-85DCEE5FF878}" destId="{2B9DB6A7-05AD-48F3-B154-94D8C086B61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E36FD-6D16-49BD-BAB6-27569963549E}">
      <dsp:nvSpPr>
        <dsp:cNvPr id="0" name=""/>
        <dsp:cNvSpPr/>
      </dsp:nvSpPr>
      <dsp:spPr>
        <a:xfrm>
          <a:off x="2069360" y="511103"/>
          <a:ext cx="4721869" cy="4721869"/>
        </a:xfrm>
        <a:prstGeom prst="blockArc">
          <a:avLst>
            <a:gd name="adj1" fmla="val 13500000"/>
            <a:gd name="adj2" fmla="val 16200000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FE714-2F33-4243-9A4B-D66FC4B1228F}">
      <dsp:nvSpPr>
        <dsp:cNvPr id="0" name=""/>
        <dsp:cNvSpPr/>
      </dsp:nvSpPr>
      <dsp:spPr>
        <a:xfrm>
          <a:off x="2069360" y="511103"/>
          <a:ext cx="4721869" cy="4721869"/>
        </a:xfrm>
        <a:prstGeom prst="blockArc">
          <a:avLst>
            <a:gd name="adj1" fmla="val 10800000"/>
            <a:gd name="adj2" fmla="val 13500000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D14ED-CA81-4F51-826A-BB0829B946A2}">
      <dsp:nvSpPr>
        <dsp:cNvPr id="0" name=""/>
        <dsp:cNvSpPr/>
      </dsp:nvSpPr>
      <dsp:spPr>
        <a:xfrm>
          <a:off x="2069360" y="511103"/>
          <a:ext cx="4721869" cy="4721869"/>
        </a:xfrm>
        <a:prstGeom prst="blockArc">
          <a:avLst>
            <a:gd name="adj1" fmla="val 8100000"/>
            <a:gd name="adj2" fmla="val 10800000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7F1A2-CC88-495B-BB08-6FD637BAE71F}">
      <dsp:nvSpPr>
        <dsp:cNvPr id="0" name=""/>
        <dsp:cNvSpPr/>
      </dsp:nvSpPr>
      <dsp:spPr>
        <a:xfrm>
          <a:off x="2069360" y="511103"/>
          <a:ext cx="4721869" cy="4721869"/>
        </a:xfrm>
        <a:prstGeom prst="blockArc">
          <a:avLst>
            <a:gd name="adj1" fmla="val 5400000"/>
            <a:gd name="adj2" fmla="val 8100000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9A4AA-AA1C-43CD-AE0A-2FFECA818458}">
      <dsp:nvSpPr>
        <dsp:cNvPr id="0" name=""/>
        <dsp:cNvSpPr/>
      </dsp:nvSpPr>
      <dsp:spPr>
        <a:xfrm>
          <a:off x="2131448" y="511934"/>
          <a:ext cx="4721869" cy="4721869"/>
        </a:xfrm>
        <a:prstGeom prst="blockArc">
          <a:avLst>
            <a:gd name="adj1" fmla="val 2632579"/>
            <a:gd name="adj2" fmla="val 5491997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03D29-2768-488D-87EA-B103FA2AC7F6}">
      <dsp:nvSpPr>
        <dsp:cNvPr id="0" name=""/>
        <dsp:cNvSpPr/>
      </dsp:nvSpPr>
      <dsp:spPr>
        <a:xfrm>
          <a:off x="2070325" y="578023"/>
          <a:ext cx="4721869" cy="4721869"/>
        </a:xfrm>
        <a:prstGeom prst="blockArc">
          <a:avLst>
            <a:gd name="adj1" fmla="val 21500844"/>
            <a:gd name="adj2" fmla="val 2499203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B5652-2E8D-4360-A8BF-22E8A079C034}">
      <dsp:nvSpPr>
        <dsp:cNvPr id="0" name=""/>
        <dsp:cNvSpPr/>
      </dsp:nvSpPr>
      <dsp:spPr>
        <a:xfrm>
          <a:off x="2069360" y="511103"/>
          <a:ext cx="4721869" cy="4721869"/>
        </a:xfrm>
        <a:prstGeom prst="blockArc">
          <a:avLst>
            <a:gd name="adj1" fmla="val 18900000"/>
            <a:gd name="adj2" fmla="val 0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B9D2-B14C-429E-96D6-C30E779A6AC4}">
      <dsp:nvSpPr>
        <dsp:cNvPr id="0" name=""/>
        <dsp:cNvSpPr/>
      </dsp:nvSpPr>
      <dsp:spPr>
        <a:xfrm>
          <a:off x="2069360" y="511103"/>
          <a:ext cx="4721869" cy="4721869"/>
        </a:xfrm>
        <a:prstGeom prst="blockArc">
          <a:avLst>
            <a:gd name="adj1" fmla="val 16200000"/>
            <a:gd name="adj2" fmla="val 18900000"/>
            <a:gd name="adj3" fmla="val 343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8C467-48D3-4A0E-A656-CE1CB204F8B3}">
      <dsp:nvSpPr>
        <dsp:cNvPr id="0" name=""/>
        <dsp:cNvSpPr/>
      </dsp:nvSpPr>
      <dsp:spPr>
        <a:xfrm>
          <a:off x="3140964" y="1632015"/>
          <a:ext cx="2578660" cy="248004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b="1" kern="1200" dirty="0">
              <a:solidFill>
                <a:schemeClr val="tx1"/>
              </a:solidFill>
            </a:rPr>
            <a:t>หาดหินขาว                หาดรวมใจ                สนุก ปลอดภัย    ไร้แอลกอฮอล์ </a:t>
          </a:r>
        </a:p>
      </dsp:txBody>
      <dsp:txXfrm>
        <a:off x="3518600" y="1995209"/>
        <a:ext cx="1823388" cy="1753659"/>
      </dsp:txXfrm>
    </dsp:sp>
    <dsp:sp modelId="{1C017D8F-29A2-424D-9756-E0A31AB2BD0A}">
      <dsp:nvSpPr>
        <dsp:cNvPr id="0" name=""/>
        <dsp:cNvSpPr/>
      </dsp:nvSpPr>
      <dsp:spPr>
        <a:xfrm>
          <a:off x="3731538" y="-105700"/>
          <a:ext cx="1397512" cy="1314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/>
            <a:t>ผู้ว่าราชการจังหวัดน่าน</a:t>
          </a:r>
        </a:p>
      </dsp:txBody>
      <dsp:txXfrm>
        <a:off x="3936199" y="86822"/>
        <a:ext cx="988190" cy="929577"/>
      </dsp:txXfrm>
    </dsp:sp>
    <dsp:sp modelId="{695A1A51-7BA1-407A-B110-4648FE82519D}">
      <dsp:nvSpPr>
        <dsp:cNvPr id="0" name=""/>
        <dsp:cNvSpPr/>
      </dsp:nvSpPr>
      <dsp:spPr>
        <a:xfrm>
          <a:off x="5218242" y="403602"/>
          <a:ext cx="1705686" cy="1655290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chemeClr val="tx1"/>
              </a:solidFill>
            </a:rPr>
            <a:t>ตำรวจภูธร            จ.น่าน /           อ.เมืองน่าน</a:t>
          </a:r>
        </a:p>
      </dsp:txBody>
      <dsp:txXfrm>
        <a:off x="5468034" y="646014"/>
        <a:ext cx="1206102" cy="1170466"/>
      </dsp:txXfrm>
    </dsp:sp>
    <dsp:sp modelId="{AAC172C5-F278-4F5A-AAA2-25DB5C0C83AB}">
      <dsp:nvSpPr>
        <dsp:cNvPr id="0" name=""/>
        <dsp:cNvSpPr/>
      </dsp:nvSpPr>
      <dsp:spPr>
        <a:xfrm>
          <a:off x="5924771" y="2297951"/>
          <a:ext cx="1651903" cy="114817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>
              <a:solidFill>
                <a:schemeClr val="tx1"/>
              </a:solidFill>
            </a:rPr>
            <a:t>ชุมชน / ภาคประชาชน</a:t>
          </a:r>
        </a:p>
      </dsp:txBody>
      <dsp:txXfrm>
        <a:off x="6166687" y="2466097"/>
        <a:ext cx="1168071" cy="811881"/>
      </dsp:txXfrm>
    </dsp:sp>
    <dsp:sp modelId="{C312BF2B-87C5-4FB5-A22F-0DC4A3F78B2D}">
      <dsp:nvSpPr>
        <dsp:cNvPr id="0" name=""/>
        <dsp:cNvSpPr/>
      </dsp:nvSpPr>
      <dsp:spPr>
        <a:xfrm>
          <a:off x="5262037" y="3752993"/>
          <a:ext cx="1805996" cy="1456348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chemeClr val="tx1"/>
              </a:solidFill>
            </a:rPr>
            <a:t>เครือข่าย              เมาไม่ขับ น่าน</a:t>
          </a:r>
          <a:endParaRPr lang="th-TH" sz="1800" kern="1200" dirty="0"/>
        </a:p>
      </dsp:txBody>
      <dsp:txXfrm>
        <a:off x="5526519" y="3966270"/>
        <a:ext cx="1277032" cy="1029794"/>
      </dsp:txXfrm>
    </dsp:sp>
    <dsp:sp modelId="{E639017C-A8BC-45B8-A5FD-CA86DADF7D99}">
      <dsp:nvSpPr>
        <dsp:cNvPr id="0" name=""/>
        <dsp:cNvSpPr/>
      </dsp:nvSpPr>
      <dsp:spPr>
        <a:xfrm>
          <a:off x="3681389" y="4507747"/>
          <a:ext cx="1497810" cy="1369439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>
              <a:solidFill>
                <a:schemeClr val="tx1"/>
              </a:solidFill>
            </a:rPr>
            <a:t>เครือข่ายองค์กรงดเหล้า</a:t>
          </a:r>
        </a:p>
      </dsp:txBody>
      <dsp:txXfrm>
        <a:off x="3900738" y="4708297"/>
        <a:ext cx="1059112" cy="968339"/>
      </dsp:txXfrm>
    </dsp:sp>
    <dsp:sp modelId="{FE1E50DD-A1FF-455A-B2CC-D44A22CEDFAA}">
      <dsp:nvSpPr>
        <dsp:cNvPr id="0" name=""/>
        <dsp:cNvSpPr/>
      </dsp:nvSpPr>
      <dsp:spPr>
        <a:xfrm>
          <a:off x="2113155" y="3968177"/>
          <a:ext cx="1352696" cy="1089304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/>
            <a:t>เยาวชน</a:t>
          </a:r>
        </a:p>
      </dsp:txBody>
      <dsp:txXfrm>
        <a:off x="2311253" y="4127702"/>
        <a:ext cx="956500" cy="770254"/>
      </dsp:txXfrm>
    </dsp:sp>
    <dsp:sp modelId="{774E644E-2E1F-4C46-8300-FEC1E24713BA}">
      <dsp:nvSpPr>
        <dsp:cNvPr id="0" name=""/>
        <dsp:cNvSpPr/>
      </dsp:nvSpPr>
      <dsp:spPr>
        <a:xfrm>
          <a:off x="1248904" y="2189012"/>
          <a:ext cx="1721923" cy="1366052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chemeClr val="tx1"/>
              </a:solidFill>
              <a:effectLst/>
            </a:rPr>
            <a:t>รพ.น่าน / </a:t>
          </a:r>
          <a:r>
            <a:rPr lang="th-TH" sz="2400" b="1" kern="1200" dirty="0" err="1">
              <a:solidFill>
                <a:schemeClr val="tx1"/>
              </a:solidFill>
              <a:effectLst/>
            </a:rPr>
            <a:t>สสจ.</a:t>
          </a:r>
          <a:r>
            <a:rPr lang="th-TH" sz="2400" b="1" kern="1200" dirty="0">
              <a:solidFill>
                <a:schemeClr val="tx1"/>
              </a:solidFill>
              <a:effectLst/>
            </a:rPr>
            <a:t>น่าน</a:t>
          </a:r>
        </a:p>
      </dsp:txBody>
      <dsp:txXfrm>
        <a:off x="1501074" y="2389066"/>
        <a:ext cx="1217583" cy="965944"/>
      </dsp:txXfrm>
    </dsp:sp>
    <dsp:sp modelId="{FCB5C4A1-364C-4B8A-BA90-2943B3AB41EB}">
      <dsp:nvSpPr>
        <dsp:cNvPr id="0" name=""/>
        <dsp:cNvSpPr/>
      </dsp:nvSpPr>
      <dsp:spPr>
        <a:xfrm>
          <a:off x="1916790" y="648193"/>
          <a:ext cx="1745428" cy="116610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>
              <a:solidFill>
                <a:schemeClr val="tx1"/>
              </a:solidFill>
            </a:rPr>
            <a:t>เทศบาล             เมืองน่าน</a:t>
          </a:r>
        </a:p>
      </dsp:txBody>
      <dsp:txXfrm>
        <a:off x="2172402" y="818966"/>
        <a:ext cx="1234204" cy="824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071B8-B4BF-44DE-BBD3-1E36173BD4A2}">
      <dsp:nvSpPr>
        <dsp:cNvPr id="0" name=""/>
        <dsp:cNvSpPr/>
      </dsp:nvSpPr>
      <dsp:spPr>
        <a:xfrm>
          <a:off x="5480258" y="2941775"/>
          <a:ext cx="3595502" cy="3595502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connection</a:t>
          </a:r>
          <a:endParaRPr lang="en-US" sz="3200" kern="1200" dirty="0"/>
        </a:p>
      </dsp:txBody>
      <dsp:txXfrm>
        <a:off x="6203114" y="3784004"/>
        <a:ext cx="2149790" cy="1848162"/>
      </dsp:txXfrm>
    </dsp:sp>
    <dsp:sp modelId="{163885A5-1050-4411-B988-90326F490340}">
      <dsp:nvSpPr>
        <dsp:cNvPr id="0" name=""/>
        <dsp:cNvSpPr/>
      </dsp:nvSpPr>
      <dsp:spPr>
        <a:xfrm>
          <a:off x="3219732" y="2081286"/>
          <a:ext cx="2952103" cy="2636196"/>
        </a:xfrm>
        <a:prstGeom prst="gear6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communication</a:t>
          </a:r>
          <a:endParaRPr lang="en-US" sz="1800" kern="1200" dirty="0"/>
        </a:p>
      </dsp:txBody>
      <dsp:txXfrm>
        <a:off x="3929323" y="2748967"/>
        <a:ext cx="1532921" cy="1300834"/>
      </dsp:txXfrm>
    </dsp:sp>
    <dsp:sp modelId="{58BEB7E6-9FDF-4F1E-A26B-AB3079EFF4CA}">
      <dsp:nvSpPr>
        <dsp:cNvPr id="0" name=""/>
        <dsp:cNvSpPr/>
      </dsp:nvSpPr>
      <dsp:spPr>
        <a:xfrm rot="20700000">
          <a:off x="4852946" y="287907"/>
          <a:ext cx="2562079" cy="2562079"/>
        </a:xfrm>
        <a:prstGeom prst="gear6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content</a:t>
          </a:r>
          <a:endParaRPr lang="en-US" sz="3300" kern="1200" dirty="0"/>
        </a:p>
      </dsp:txBody>
      <dsp:txXfrm rot="-20700000">
        <a:off x="5414885" y="849846"/>
        <a:ext cx="1438201" cy="1438201"/>
      </dsp:txXfrm>
    </dsp:sp>
    <dsp:sp modelId="{F77C3C51-7EAF-43B4-AEA5-D12C0E44E7C9}">
      <dsp:nvSpPr>
        <dsp:cNvPr id="0" name=""/>
        <dsp:cNvSpPr/>
      </dsp:nvSpPr>
      <dsp:spPr>
        <a:xfrm>
          <a:off x="5230272" y="2384023"/>
          <a:ext cx="4602243" cy="4602243"/>
        </a:xfrm>
        <a:prstGeom prst="circularArrow">
          <a:avLst>
            <a:gd name="adj1" fmla="val 4688"/>
            <a:gd name="adj2" fmla="val 299029"/>
            <a:gd name="adj3" fmla="val 2553461"/>
            <a:gd name="adj4" fmla="val 1578315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216634-13CE-45BB-9C3E-5FE44FB020A7}">
      <dsp:nvSpPr>
        <dsp:cNvPr id="0" name=""/>
        <dsp:cNvSpPr/>
      </dsp:nvSpPr>
      <dsp:spPr>
        <a:xfrm>
          <a:off x="2925233" y="1503293"/>
          <a:ext cx="3343817" cy="33438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9DB6A7-05AD-48F3-B154-94D8C086B613}">
      <dsp:nvSpPr>
        <dsp:cNvPr id="0" name=""/>
        <dsp:cNvSpPr/>
      </dsp:nvSpPr>
      <dsp:spPr>
        <a:xfrm>
          <a:off x="4260310" y="-283339"/>
          <a:ext cx="3605308" cy="36053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0.04448</cdr:x>
      <cdr:y>0.47945</cdr:y>
    </cdr:from>
    <cdr:to>
      <cdr:x>0.16728</cdr:x>
      <cdr:y>0.54795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8106" y="2500330"/>
          <a:ext cx="107157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000" dirty="0" err="1" smtClean="0">
              <a:solidFill>
                <a:schemeClr val="tx1"/>
              </a:solidFill>
            </a:rPr>
            <a:t>Singha</a:t>
          </a:r>
          <a:endParaRPr lang="en-US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0.59884</cdr:x>
      <cdr:y>0</cdr:y>
    </cdr:from>
    <cdr:to>
      <cdr:x>1</cdr:x>
      <cdr:y>1</cdr:y>
    </cdr:to>
    <cdr:pic>
      <cdr:nvPicPr>
        <cdr:cNvPr id="3" name="Picture 2" descr="ภาพข่าวรถชน"/>
        <cdr:cNvPicPr>
          <a:picLocks xmlns:a="http://schemas.openxmlformats.org/drawingml/2006/main" noGrp="1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lum bright="42000" contrast="-60000"/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225349" y="0"/>
          <a:ext cx="3500430" cy="52149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FA025-8EB6-4AF6-997C-3D1D21F36B11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DF20F-C1BA-47B4-924F-7018871D4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8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16D9D-F5DA-4DC4-A060-2C53190FB4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5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1E6DB-2BDF-4BB2-9C4B-CB4DD4EB3712}" type="slidenum">
              <a:rPr lang="en-US"/>
              <a:pPr/>
              <a:t>60</a:t>
            </a:fld>
            <a:endParaRPr lang="th-TH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8913" y="728663"/>
            <a:ext cx="647700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614109"/>
            <a:ext cx="5483860" cy="43712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/>
              <a:t>ความเสี่ยงจากการดื่มสุราแล้วขับรถ แม้เป็นเรื่องจริง แต่ความรับรู้และความตระหนักของคนส่วนใหญ่ต่อความเสี่ยงนี้มักถูกบดบัง หรือแทนที่ด้วยภาพแห่งความหฤหรรษ์อย่างที่เห็นในรูป </a:t>
            </a:r>
          </a:p>
          <a:p>
            <a:r>
              <a:rPr lang="th-TH"/>
              <a:t>เมื่อเป็นเช่นนี้ จึงเป็นเรื่องยากที่คนส่วนใหญ่จะตระหนักถึงความเสี่ยงและหลีกเลี่ยงพฤติกรรมเสี่ยง  ตรงกันข้ามเขากลับเห็นพฤติกรรมดื่มสุราแล้วขับรถเป็นเรื่องปกติ</a:t>
            </a:r>
          </a:p>
          <a:p>
            <a:r>
              <a:rPr lang="th-TH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32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D82D8-D7DC-4157-81E1-F2D47890B931}" type="slidenum">
              <a:rPr lang="en-US"/>
              <a:pPr/>
              <a:t>61</a:t>
            </a:fld>
            <a:endParaRPr lang="th-TH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8913" y="728663"/>
            <a:ext cx="647700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614109"/>
            <a:ext cx="5483860" cy="43712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/>
              <a:t>ความเข้าใจกลไกทางจิตวิทยาของคน ทำให้ธุรกิจทุ่มทุนเพื่อการโฆษณา ส่งเสริมการขายอย่างดุเดือด งบประมาณในปี๒๕๔๓ ก็เป็นตัวอย่างที่เด่นชัดว่า เทียบไม่ได้กับงบประมาณที่ใช้เพื่อรณรงค์</a:t>
            </a:r>
            <a:r>
              <a:rPr lang="th-TH">
                <a:latin typeface="Times New Roman"/>
              </a:rPr>
              <a:t>”</a:t>
            </a:r>
            <a:r>
              <a:rPr lang="th-TH"/>
              <a:t>เมาไม่ขับ</a:t>
            </a:r>
            <a:r>
              <a:rPr lang="th-TH">
                <a:latin typeface="Times New Roman"/>
              </a:rPr>
              <a:t>”</a:t>
            </a:r>
            <a:r>
              <a:rPr lang="th-TH"/>
              <a:t>  ด้วยการบังคับใช้กฎหมาย การสื่อสารทำความเข้าใจกับสังคม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2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AB5AE-F532-4850-BE23-042118E12403}" type="slidenum">
              <a:rPr lang="en-US"/>
              <a:pPr/>
              <a:t>62</a:t>
            </a:fld>
            <a:endParaRPr lang="th-TH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8913" y="728663"/>
            <a:ext cx="647700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614109"/>
            <a:ext cx="5483860" cy="43712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/>
              <a:t>สื่อที่ทรงพลังที่สุดคือ ทีวี จึงเป็นสื่อที่ภาคธุรกิจสุรานิยมใช้มากที่สุด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6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73B4A-4412-4186-88E6-7407F78F87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8913" y="728663"/>
            <a:ext cx="647700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614109"/>
            <a:ext cx="5483860" cy="43712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/>
              <a:t>เบียร์ที่กินแล้วภาคภูมิใจ ก็คือเบียร์ที่ใช้งบฯมากที่สุด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26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5E85B5-A1CA-4982-9809-FEF2D11B08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8913" y="728663"/>
            <a:ext cx="6477000" cy="3643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3" y="4614109"/>
            <a:ext cx="5483860" cy="43712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h-TH"/>
              <a:t>และเขาก็ประสบความสำเร็จมากที่สุดในการผลักดันคนบาดเจ็บให้เข้าห้องฉุกเฉิน ...ทำเอาบรรยากาศในห้องฉุกเฉินเต็มไปด้วยกลิ่นเหล้า เคล้ากลิ่นเลือดอยู่เนืองๆจนจำเจ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ท่ามกลางจุดอ่อนด้านสมรรถนะในการดำเนินนโยบายหรือมาตรการ และจุดอ่อนทางโครงสร้างในการควบคุมการบริโภคยาสูบ  ยังมี</a:t>
            </a:r>
            <a:r>
              <a:rPr lang="en-US" dirty="0"/>
              <a:t> outlier</a:t>
            </a:r>
            <a:r>
              <a:rPr lang="th-TH" dirty="0"/>
              <a:t>หรือกรณียกเว้น เป็นบทเรียนให้ศึกษาจากการควบคุมการ</a:t>
            </a:r>
            <a:r>
              <a:rPr lang="th-TH"/>
              <a:t>บริโภคสุรา</a:t>
            </a:r>
            <a:endParaRPr lang="th-TH" dirty="0"/>
          </a:p>
          <a:p>
            <a:r>
              <a:rPr lang="th-TH" dirty="0"/>
              <a:t>ในจังหวัดน่าน ยังมีความสำเร็จในการลดจำนวนผู้บาดเจ็บจากอุบัติเหตุจราจรซึ่งเกี่ยวข้องกับการดื่มสุรา  การที่น่านเป็นหนึ่งในพื้นที่ยากจนที่สุดของประเทศ(</a:t>
            </a:r>
            <a:r>
              <a:rPr lang="en-US" dirty="0"/>
              <a:t>GPP</a:t>
            </a:r>
            <a:r>
              <a:rPr lang="th-TH" dirty="0"/>
              <a:t>ต่อหัวประชากร</a:t>
            </a:r>
            <a:r>
              <a:rPr lang="en-US" dirty="0"/>
              <a:t>=0.25</a:t>
            </a:r>
            <a:r>
              <a:rPr lang="th-TH" dirty="0"/>
              <a:t> ของค่ากลางประเทศ) น่านจึงเป็นตัวอย่างของการควบคุมการบริโภคสุราที่สามารถปิดช่องว่างระหว่างเมืองกับชนบทได้ชัดเจน </a:t>
            </a:r>
          </a:p>
          <a:p>
            <a:r>
              <a:rPr lang="th-TH" dirty="0"/>
              <a:t>ความสำเร็จที่น่านยังตอบความห่วงใยเรื่องจุดอ่อนด้านสมรรถนะและโครงสร้างที่กล่าวมาด้วย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16D9D-F5DA-4DC4-A060-2C53190FB4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9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พราะความสำเร็จที่น่านเป็นผลจากการผนึกประสานสรรพกำลังสหภาคีอันประกอบด้วยกลไกรัฐและกลไกประชาสังคมในการสร้างเงื่อนไขทางสังคมเกื้อหนุนการไม่ดื่มสุรา ในเทศกาลประเพณีแข่งเรือที่เคยพ่วงเหล้ามาช้านาน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16D9D-F5DA-4DC4-A060-2C53190FB4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D97B7-7E9B-4F4B-B1B7-0E00ED681A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z="1700" dirty="0"/>
              <a:t> สิ่งนี้เกิด่ขึ้นจากการชี้นำสังคมด้วยความรู้เชิงประจักษ์ว่า การดื่มสุรานำไปสู่การบาดเจ็บจากอุบัติเหตุจราจรจริง และสัมพันธ์กับเทศกาลแข่งเรือพ่วงเหล้า ซึ่งอยู่ในวิสัยที่จะควบคุมได้ด้วยมาตรการจำกัดการโฆษณาเครื่องดื่มแอลกอ</a:t>
            </a:r>
            <a:r>
              <a:rPr lang="th-TH" sz="1700" dirty="0" err="1"/>
              <a:t>ฮอ</a:t>
            </a:r>
            <a:r>
              <a:rPr lang="th-TH" sz="1700" dirty="0"/>
              <a:t>ล  การยกเลิกการดื่มสุราในเทศกาลแข่งเรือ จึงนำไปสู่การลดดื่มแล้วขับในช่วงเทศกาลฯ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413589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16D9D-F5DA-4DC4-A060-2C53190FB4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4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16D9D-F5DA-4DC4-A060-2C53190FB4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759370-A074-4B2A-8A17-FED56ECC94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</a:pPr>
            <a:r>
              <a:rPr lang="th-TH" sz="1600">
                <a:cs typeface="Angsana New" pitchFamily="18" charset="-34"/>
              </a:rPr>
              <a:t>ถ้านับจากวันที่มีพรบ</a:t>
            </a:r>
            <a:r>
              <a:rPr lang="th-TH" sz="1600"/>
              <a:t>.</a:t>
            </a:r>
            <a:r>
              <a:rPr lang="th-TH" sz="1600">
                <a:cs typeface="Angsana New" pitchFamily="18" charset="-34"/>
              </a:rPr>
              <a:t>จราจรทางบก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และพรบ</a:t>
            </a:r>
            <a:r>
              <a:rPr lang="th-TH" sz="1600"/>
              <a:t>.</a:t>
            </a:r>
            <a:r>
              <a:rPr lang="th-TH" sz="1600">
                <a:cs typeface="Angsana New" pitchFamily="18" charset="-34"/>
              </a:rPr>
              <a:t>ขนส่งทางบก</a:t>
            </a:r>
            <a:r>
              <a:rPr lang="th-TH" sz="1600"/>
              <a:t>  </a:t>
            </a:r>
            <a:r>
              <a:rPr lang="th-TH" sz="1600">
                <a:cs typeface="Angsana New" pitchFamily="18" charset="-34"/>
              </a:rPr>
              <a:t>ประเทศไทยได้ตั้งต้นการแก้ปัญหาเมาแล้วขับมานานเกือบ</a:t>
            </a:r>
            <a:r>
              <a:rPr lang="th-TH" sz="1600"/>
              <a:t> 30 </a:t>
            </a:r>
            <a:r>
              <a:rPr lang="th-TH" sz="1600">
                <a:cs typeface="Angsana New" pitchFamily="18" charset="-34"/>
              </a:rPr>
              <a:t>ปี</a:t>
            </a:r>
            <a:r>
              <a:rPr lang="th-TH" sz="1600"/>
              <a:t>  </a:t>
            </a:r>
            <a:r>
              <a:rPr lang="th-TH" sz="1600">
                <a:cs typeface="Angsana New" pitchFamily="18" charset="-34"/>
              </a:rPr>
              <a:t>ครึ่งหนึ่งของระยะเวลานี้หมดไปกับการรอคอยนิยามเชิงปฏิบัติการของเมาแล้วขับและบทลงโทษที่ชัดเจนเพื่อให้กฎหมายสามารถบังคับใช้ได้</a:t>
            </a:r>
            <a:r>
              <a:rPr lang="th-TH" sz="1600"/>
              <a:t> 8 </a:t>
            </a:r>
            <a:r>
              <a:rPr lang="th-TH" sz="1600">
                <a:cs typeface="Angsana New" pitchFamily="18" charset="-34"/>
              </a:rPr>
              <a:t>ปีมานี้จึงเริ่มการบังคับใช้กฎหมายอย่างเป็นรูปธรรมภายใต้นิยามเชิงปฏิบัติการนั้น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บนเส้นทางอันแสนไกลเพื่อไปสู่ภาพฝันที่อยากเห็นสังคมไทยหลุดพ้นจากภัยเมาแล้วขับ</a:t>
            </a:r>
            <a:endParaRPr lang="th-TH" sz="1600"/>
          </a:p>
          <a:p>
            <a:pPr marL="228600" indent="-228600">
              <a:lnSpc>
                <a:spcPct val="90000"/>
              </a:lnSpc>
            </a:pP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ถ้าประเทศไทยจะก้าวต่อไป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บนเส้นทางนี้อย่างมั่นคง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เราควรถามตัวเองตลอดเวลาว่า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จะทำวันนี้ให้ดีกว่าเมื่อวานอย่างไร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จะทำวันพรุ่งนี้ให้ดีกว่าวันนี้อย่างไร</a:t>
            </a:r>
            <a:r>
              <a:rPr lang="th-TH" sz="1600"/>
              <a:t>  </a:t>
            </a:r>
            <a:r>
              <a:rPr lang="th-TH" sz="1600">
                <a:cs typeface="Angsana New" pitchFamily="18" charset="-34"/>
              </a:rPr>
              <a:t>ในกรอบคำถามใหญ่นั้น</a:t>
            </a:r>
            <a:r>
              <a:rPr lang="th-TH" sz="1600"/>
              <a:t>  </a:t>
            </a:r>
            <a:r>
              <a:rPr lang="th-TH" sz="1600">
                <a:cs typeface="Angsana New" pitchFamily="18" charset="-34"/>
              </a:rPr>
              <a:t>ผมมี</a:t>
            </a:r>
            <a:r>
              <a:rPr lang="th-TH" sz="1600"/>
              <a:t> 4 </a:t>
            </a:r>
            <a:r>
              <a:rPr lang="th-TH" sz="1600">
                <a:cs typeface="Angsana New" pitchFamily="18" charset="-34"/>
              </a:rPr>
              <a:t>ประเด็นย่อยที่ขอแลกเปลี่ยนกับที่ประชุมดังนี้</a:t>
            </a:r>
            <a:endParaRPr lang="th-TH" sz="1600"/>
          </a:p>
          <a:p>
            <a:pPr marL="228600" indent="-228600">
              <a:lnSpc>
                <a:spcPct val="120000"/>
              </a:lnSpc>
              <a:buFontTx/>
              <a:buAutoNum type="arabicPeriod"/>
            </a:pPr>
            <a:r>
              <a:rPr lang="th-TH" sz="1600">
                <a:cs typeface="Angsana New" pitchFamily="18" charset="-34"/>
              </a:rPr>
              <a:t>ขอบเขตของปัญหาและแนวโน้ม</a:t>
            </a:r>
            <a:r>
              <a:rPr lang="th-TH" sz="1600"/>
              <a:t> ....</a:t>
            </a:r>
            <a:r>
              <a:rPr lang="th-TH" sz="1600">
                <a:cs typeface="Angsana New" pitchFamily="18" charset="-34"/>
              </a:rPr>
              <a:t>เพื่อตรองดูว่า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ณ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วันนี้เรายืนอยู่ตรงไหน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จะได้คิดต่อไปว่าแล้ววันข้างหน้าจะไปอย่างไร</a:t>
            </a:r>
            <a:endParaRPr lang="th-TH" sz="1600"/>
          </a:p>
          <a:p>
            <a:pPr marL="228600" indent="-228600">
              <a:lnSpc>
                <a:spcPct val="120000"/>
              </a:lnSpc>
              <a:buFontTx/>
              <a:buAutoNum type="arabicPeriod"/>
            </a:pPr>
            <a:r>
              <a:rPr lang="th-TH" sz="1600">
                <a:cs typeface="Angsana New" pitchFamily="18" charset="-34"/>
              </a:rPr>
              <a:t>แนวทางแก้ปัญหา</a:t>
            </a:r>
            <a:r>
              <a:rPr lang="th-TH" sz="1600"/>
              <a:t>  </a:t>
            </a:r>
            <a:r>
              <a:rPr lang="th-TH" sz="1600">
                <a:cs typeface="Angsana New" pitchFamily="18" charset="-34"/>
              </a:rPr>
              <a:t>เพื่อพยายามวิเคราะห์โดยอาศัยความรู้จากสากลว่า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มีทางเลือกอะไรบ้าง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แต่ละทางเลือกได้ผลสักเพียงใด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แล้วควรให้ความสำคัญอย่างไรกับทางเลือกเหล่านั้น</a:t>
            </a:r>
            <a:endParaRPr lang="th-TH" sz="1600"/>
          </a:p>
          <a:p>
            <a:pPr marL="228600" indent="-228600">
              <a:lnSpc>
                <a:spcPct val="120000"/>
              </a:lnSpc>
              <a:buFontTx/>
              <a:buAutoNum type="arabicPeriod"/>
            </a:pPr>
            <a:r>
              <a:rPr lang="th-TH" sz="1600">
                <a:cs typeface="Angsana New" pitchFamily="18" charset="-34"/>
              </a:rPr>
              <a:t>ช่องว่างสำคัญ</a:t>
            </a:r>
            <a:r>
              <a:rPr lang="th-TH" sz="1600"/>
              <a:t>  </a:t>
            </a:r>
            <a:r>
              <a:rPr lang="th-TH" sz="1600">
                <a:cs typeface="Angsana New" pitchFamily="18" charset="-34"/>
              </a:rPr>
              <a:t>ประเด็นนี้มุ่งวิเคราะห์ว่า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การใช้ทางเลือกให้ได้ผลมากที่สุด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ควรคำนึงถึงอะไร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โดยยกตัวอย่างจากที่ปฏิบัติกันอยู่</a:t>
            </a:r>
            <a:r>
              <a:rPr lang="th-TH" sz="1600"/>
              <a:t> </a:t>
            </a:r>
            <a:r>
              <a:rPr lang="th-TH" sz="1600">
                <a:cs typeface="Angsana New" pitchFamily="18" charset="-34"/>
              </a:rPr>
              <a:t>และที่กำลังผลักดัน</a:t>
            </a:r>
            <a:r>
              <a:rPr lang="th-TH" sz="1600"/>
              <a:t> </a:t>
            </a:r>
          </a:p>
          <a:p>
            <a:pPr marL="228600" indent="-228600">
              <a:lnSpc>
                <a:spcPct val="120000"/>
              </a:lnSpc>
              <a:buFontTx/>
              <a:buAutoNum type="arabicPeriod"/>
            </a:pPr>
            <a:r>
              <a:rPr lang="th-TH" sz="1600">
                <a:cs typeface="Angsana New" pitchFamily="18" charset="-34"/>
              </a:rPr>
              <a:t>ข้อเสนอแนะ</a:t>
            </a:r>
            <a:r>
              <a:rPr lang="th-TH" sz="1600"/>
              <a:t> 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50098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B69795-077B-431A-BFA2-F3AB78B7C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81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B69795-077B-431A-BFA2-F3AB78B7C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48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5A9-9919-4D0A-B420-9C507C66A527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31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DD8E-06B5-4267-AE5C-43E5C7C24530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2732-B515-4216-831E-34BAE9B59A7E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80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D4EB8-0B6C-4E52-87AF-6CA1CC612FC6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7BB3BC-E9DA-4A50-A091-FD0FBD4A5741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47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7B166A-9DDC-4ECA-B47C-2F7A24B9D1A7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F6FDA6-294D-4866-9A89-F3E123780289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2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06DA42-3E51-493D-8BF2-27DFC2637E7C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B58DFA-4E23-453D-B92C-3D4B130CF661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06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06A6B2-02D9-4494-85DC-F5F65BAD460F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CF9CD1-4C41-4B3F-833B-920C43D75F97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17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70DDD1-1A1B-4646-9ADC-D4D5F206A223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4EA12D-5EE3-41B0-AB03-A64C5BBCD825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9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DB0B7D-8272-4B42-B717-159DA15B9592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47CFB-622E-4680-A8DA-CC9B053D81FA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1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0F3BD3-8BF1-4A7C-9384-219AC2F7B3C4}" type="datetime1">
              <a:rPr lang="en-US" smtClean="0">
                <a:solidFill>
                  <a:srgbClr val="3E3E5C"/>
                </a:solidFill>
                <a:cs typeface="Angsana New" pitchFamily="18" charset="-34"/>
              </a:rPr>
              <a:t>7/2/2019</a:t>
            </a:fld>
            <a:endParaRPr lang="en-US" dirty="0">
              <a:solidFill>
                <a:srgbClr val="3E3E5C"/>
              </a:solidFill>
              <a:cs typeface="Angsana New" pitchFamily="18" charset="-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E3E5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C48B3F-7BF5-403A-AB2F-508553281D43}" type="slidenum">
              <a:rPr lang="en-US" smtClean="0">
                <a:solidFill>
                  <a:srgbClr val="3E3E5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E3E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1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99C657-B5B7-4292-896C-0DCDAC966F4E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B85F74-7B40-40F4-987A-2EE2CBF2D132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6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F3B-8394-4919-8518-535516563E4C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75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5437F3-1B93-4332-8359-C2AF7733CF75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2CBC08-432D-42C8-B31B-4D646A018788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8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2E52F-6267-46EC-89F7-88E7250B535F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2F2E3A-2506-4DC1-88F3-68D2DEDC36C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3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B12E4-C487-4051-942B-DA07A4DAA6D2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229DC0-4B0F-4E09-B5CB-6CD0BFA9EDAC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95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A3B390-829A-4D06-98F7-EB7CF6689F02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DAFDD-D382-4ADA-82AA-CC89C7427B7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13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1422400" y="6429376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ศ. นพ.  ไพบูลย์ สุริยะวงศ์ไพศาล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AEE41B-4F57-4374-A3C8-0A9C524E3739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18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F6ABFE-3ED3-44EA-B318-74FB0037752D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0687289"/>
      </p:ext>
    </p:extLst>
  </p:cSld>
  <p:clrMapOvr>
    <a:masterClrMapping/>
  </p:clrMapOvr>
  <p:transition>
    <p:pull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:\My Documents\My Pictures\RAMA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51" y="1"/>
            <a:ext cx="571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C8033A-2AF3-46B7-83E9-4E1367921B7D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BBFEC-D715-4578-835F-DB1166354786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2833617"/>
      </p:ext>
    </p:extLst>
  </p:cSld>
  <p:clrMapOvr>
    <a:masterClrMapping/>
  </p:clrMapOvr>
  <p:transition>
    <p:pull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5" name="Picture 1" descr="I:\My Documents\My Pictures\RAMA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51" y="1"/>
            <a:ext cx="571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376202-3E20-436A-99A4-70BCCAA4C14C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A6D63-BF2A-4148-A904-D07D3B66F9E2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41017"/>
      </p:ext>
    </p:extLst>
  </p:cSld>
  <p:clrMapOvr>
    <a:masterClrMapping/>
  </p:clrMapOvr>
  <p:transition>
    <p:pull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:\My Documents\My Pictures\RAMA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51" y="1"/>
            <a:ext cx="571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333500" y="6357939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ศ. นพ.  ไพบูลย์ สุริยะวงศ์ไพศาล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235A99-5B5B-4A92-B150-0745AA63F112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8A856-7470-43C8-ABDC-9123166B0C97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3505649"/>
      </p:ext>
    </p:extLst>
  </p:cSld>
  <p:clrMapOvr>
    <a:masterClrMapping/>
  </p:clrMapOvr>
  <p:transition>
    <p:pull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7" name="Picture 1" descr="I:\My Documents\My Pictures\RAMA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762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1333500" y="6429376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ศ. นพ.  ไพบูลย์ สุริยะวงศ์ไพศาล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7EA2F3-A7FB-40B4-9009-FF5D83523A53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2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1C54C4-7C13-4E5E-A8C9-BAB969286535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8015760"/>
      </p:ext>
    </p:extLst>
  </p:cSld>
  <p:clrMapOvr>
    <a:masterClrMapping/>
  </p:clrMapOvr>
  <p:transition>
    <p:pull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:\My Documents\My Pictures\RAMA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51" y="1"/>
            <a:ext cx="571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42CCBA-07C2-46E0-BA43-A9905B43E8DB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0FD67-DADF-4802-9746-5D99E949E4E9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7200864"/>
      </p:ext>
    </p:extLst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1B3DF-4195-42DD-AA73-2B3BCA1C112F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RAMA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66751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4"/>
          <p:cNvSpPr txBox="1">
            <a:spLocks/>
          </p:cNvSpPr>
          <p:nvPr userDrawn="1"/>
        </p:nvSpPr>
        <p:spPr>
          <a:xfrm>
            <a:off x="1333500" y="6421439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ศ. นพ.  ไพบูลย์ สุริยะวงศ์ไพศาล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FA339E-BE87-4E94-9C8E-85192F647338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774AC-0BF0-464D-96C4-F831461A6A08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15574901"/>
      </p:ext>
    </p:extLst>
  </p:cSld>
  <p:clrMapOvr>
    <a:masterClrMapping/>
  </p:clrMapOvr>
  <p:transition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8DFCF-AF69-47FD-816B-0826DC5F737A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98180F-375C-480D-83FB-1B63512A7C98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1557496"/>
      </p:ext>
    </p:extLst>
  </p:cSld>
  <p:clrMapOvr>
    <a:masterClrMapping/>
  </p:clrMapOvr>
  <p:transition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732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722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732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722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73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72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rgbClr val="D6ECFF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ศ. นพ.  ไพบูลย์ สุริยะวงศ์ไพศาล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D6ECFF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4113C-896D-40D7-82E9-E8A567EEBF06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431B17-FA66-42D7-B8B3-EFC6269B0771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1992978"/>
      </p:ext>
    </p:extLst>
  </p:cSld>
  <p:clrMapOvr>
    <a:masterClrMapping/>
  </p:clrMapOvr>
  <p:transition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:\My Documents\My Pictures\RAMA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251" y="1"/>
            <a:ext cx="571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86816-BF81-4CFE-A5FE-1B8632702371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A3D879-1E3F-4F5C-B325-1CD2650F439D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9278234"/>
      </p:ext>
    </p:extLst>
  </p:cSld>
  <p:clrMapOvr>
    <a:masterClrMapping/>
  </p:clrMapOvr>
  <p:transition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E39595-CFA1-49AE-A5E6-940AA6617AD7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BD6E45-A68A-4BCF-ABE6-58D9DEB0A421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7061758"/>
      </p:ext>
    </p:extLst>
  </p:cSld>
  <p:clrMapOvr>
    <a:masterClrMapping/>
  </p:clrMapOvr>
  <p:transition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1D4D-D124-4F5B-AD58-59578F747B2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80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AAFCC-448D-4F8B-ADAE-8C2AD6C3470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25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A6E08-CED3-43E0-8C13-FA1C0C38321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6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8E3FF-1242-4CDD-B065-D6DFB415612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51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839D5-8A41-40D1-B329-84262308A3C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16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4A1D7-44FA-48FF-AE83-06ACAEC1CEC6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00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9BEEF-C76A-4918-B263-24D2B3A753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154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68670-F588-491E-88F2-1711E549557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96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6845C-1672-445E-9711-2BB1669F86A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63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1E0EF-0EDB-47E8-A22F-00A894677DC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39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19B2B-7F74-45E9-8D20-4A6ADA07DAB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041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9F6C8-441C-4C6A-9BED-D8CF524256F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9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7A9E1-1822-41C2-B500-A0967BCA089C}" type="datetime1">
              <a:rPr lang="en-US" smtClean="0"/>
              <a:t>7/2/2019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6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269C-63ED-418F-8D7F-ADF2B30A5903}" type="datetime1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5AD0-E083-4CE9-B79E-AD034EAE08B1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2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E00-F5C1-43B6-91F5-BF57BE19C54B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7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4B92-8FDE-49F4-AFFB-F69E9E014E6B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3F48-1F87-466C-B8AC-BF98E206C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คลิกเพื่อแก้ไขลักษณะของข้อความต้นแบบ</a:t>
            </a:r>
          </a:p>
          <a:p>
            <a:pPr lvl="1"/>
            <a:r>
              <a:rPr lang="en-US" smtClean="0"/>
              <a:t>ระดับที่สอง</a:t>
            </a:r>
          </a:p>
          <a:p>
            <a:pPr lvl="2"/>
            <a:r>
              <a:rPr lang="en-US" smtClean="0"/>
              <a:t>ระดับที่สาม</a:t>
            </a:r>
          </a:p>
          <a:p>
            <a:pPr lvl="3"/>
            <a:r>
              <a:rPr lang="en-US" smtClean="0"/>
              <a:t>ระดับที่สี่</a:t>
            </a:r>
          </a:p>
          <a:p>
            <a:pPr lvl="4"/>
            <a:r>
              <a:rPr lang="en-US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EDDC71-C531-4171-BFDA-E7463BCA0BAE}" type="datetime1">
              <a:rPr lang="en-US" smtClean="0">
                <a:solidFill>
                  <a:srgbClr val="FFFFFF"/>
                </a:solidFill>
                <a:cs typeface="Angsana New" pitchFamily="18" charset="-34"/>
              </a:rPr>
              <a:t>7/2/2019</a:t>
            </a:fld>
            <a:endParaRPr lang="en-US">
              <a:solidFill>
                <a:srgbClr val="FFFFFF"/>
              </a:solidFill>
              <a:cs typeface="Angsana New" pitchFamily="18" charset="-3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91844-9AD0-451D-8C0A-00DE108D0CCE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1" name="Picture 7" descr="RAMA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0801351" y="6162676"/>
            <a:ext cx="1104900" cy="69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9732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6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4C2713-B300-4E59-B8B9-DF3911570F40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F74BAE-4FA4-4310-BDAC-BF18179B2562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1422400" y="6569076"/>
            <a:ext cx="7416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ศ. นพ.  ไพบูลย์ สุริยะวงศ์ไพศาล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1097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pull dir="r"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cs typeface="DilleniaUPC" pitchFamily="18" charset="-34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506E7-72DE-400F-87BF-577D9E54030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6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linicalcenter.nih.gov/ocmr/history/index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9EFNbnU6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316/7130/561?ijkey=9b5437b7abdeecda6be765df143903db8c568df2&amp;keytype2=tf_ipsecsha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bc.com/news/health-45259922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jpe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karthikjeganathan/communication-principles-24795432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belprize.org/prizes/peace/1985/physicians/history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7793" y="305992"/>
            <a:ext cx="9016882" cy="861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h-TH" sz="5400" b="1" dirty="0" smtClean="0">
              <a:ea typeface="Calibri"/>
              <a:cs typeface="Cordia New"/>
            </a:endParaRPr>
          </a:p>
          <a:p>
            <a:pPr algn="ctr"/>
            <a:endParaRPr lang="th-TH" sz="5400" b="1" dirty="0" smtClean="0">
              <a:ea typeface="Calibri"/>
              <a:cs typeface="Cordia New"/>
            </a:endParaRPr>
          </a:p>
          <a:p>
            <a:pPr algn="ctr"/>
            <a:endParaRPr lang="th-TH" sz="5400" b="1" dirty="0">
              <a:ea typeface="Calibri"/>
              <a:cs typeface="Cordia New"/>
            </a:endParaRPr>
          </a:p>
          <a:p>
            <a:pPr algn="ctr"/>
            <a:r>
              <a:rPr lang="th-TH" sz="5400" b="1" dirty="0" smtClean="0">
                <a:ea typeface="Calibri"/>
                <a:cs typeface="Cordia New"/>
              </a:rPr>
              <a:t>ทำไม</a:t>
            </a:r>
            <a:r>
              <a:rPr lang="th-TH" sz="5400" b="1" dirty="0" smtClean="0">
                <a:ea typeface="Calibri"/>
                <a:cs typeface="Cordia New"/>
              </a:rPr>
              <a:t>ต้องสื่อสารเชิงนโยบาย</a:t>
            </a:r>
          </a:p>
          <a:p>
            <a:endParaRPr lang="en-US" sz="5400" b="1" dirty="0" smtClean="0">
              <a:ea typeface="Calibri"/>
              <a:cs typeface="Cordia New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  <a:endParaRPr lang="th-TH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04787"/>
            <a:ext cx="117856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8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1127760"/>
            <a:ext cx="6841640" cy="5045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255" y="944880"/>
            <a:ext cx="6878689" cy="52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40" y="172719"/>
            <a:ext cx="5611494" cy="3306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33" y="235268"/>
            <a:ext cx="5913807" cy="6121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01996" y="5987018"/>
            <a:ext cx="499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https://www.youtube.com/watch?v=S9pPwpeyOSk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75" y="5242997"/>
            <a:ext cx="76390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1466850"/>
            <a:ext cx="122491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40000" y="6488668"/>
            <a:ext cx="5260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https://clinicalcenter.nih.gov/ocmr/history/index.html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689" y="427873"/>
            <a:ext cx="7870956" cy="5210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" y="244475"/>
            <a:ext cx="4067175" cy="4743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36" y="3495299"/>
            <a:ext cx="4123125" cy="33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80975"/>
            <a:ext cx="8553450" cy="6496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9456769" y="3244334"/>
            <a:ext cx="500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https://www.youtube.com/watch?v=YK9EFNbnU64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1" y="738607"/>
            <a:ext cx="6184576" cy="491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5483616"/>
            <a:ext cx="117348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7" y="0"/>
            <a:ext cx="9992797" cy="6605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27" y="176213"/>
            <a:ext cx="1692469" cy="19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AppData\Roaming\PixelMetrics\CaptureWiz\Temp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95" y="1049298"/>
            <a:ext cx="753427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488668"/>
            <a:ext cx="9458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https://www.nobelprize.org/prizes/economic-sciences/2009/ostrom/photo-gallery/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2511940"/>
            <a:ext cx="6351905" cy="3842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152400"/>
            <a:ext cx="5610225" cy="222499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2E92-9A67-4F9E-AEA7-6E6804DA631D}" type="datetime1">
              <a:rPr lang="en-US" smtClean="0"/>
              <a:t>7/2/2019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E1201-E146-44D5-A214-C7F348D37C8D}" type="slidenum">
              <a:rPr lang="en-US" smtClean="0"/>
              <a:t>18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88711" y="2320119"/>
            <a:ext cx="5732970" cy="2838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195619" y="5022376"/>
            <a:ext cx="4931392" cy="13317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1" y="3685857"/>
            <a:ext cx="11285291" cy="2349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394" y="47762"/>
            <a:ext cx="4276725" cy="42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6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25403" y="663274"/>
            <a:ext cx="901688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b="1" dirty="0" smtClean="0">
                <a:ea typeface="Calibri"/>
                <a:cs typeface="Cordia New"/>
              </a:rPr>
              <a:t>นโยบาย </a:t>
            </a:r>
            <a:r>
              <a:rPr lang="th-TH" sz="4400" b="1" dirty="0" smtClean="0">
                <a:ea typeface="Calibri"/>
                <a:cs typeface="Cordia New"/>
              </a:rPr>
              <a:t>แปลว่าอะไร</a:t>
            </a: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  <a:endParaRPr lang="th-TH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447" y="2355331"/>
            <a:ext cx="11289792" cy="37240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 smtClean="0">
                <a:solidFill>
                  <a:schemeClr val="bg1"/>
                </a:solidFill>
              </a:rPr>
              <a:t>เจตนา</a:t>
            </a:r>
          </a:p>
          <a:p>
            <a:pPr algn="ctr">
              <a:lnSpc>
                <a:spcPct val="150000"/>
              </a:lnSpc>
            </a:pPr>
            <a:r>
              <a:rPr lang="th-TH" sz="3200" dirty="0" smtClean="0">
                <a:solidFill>
                  <a:schemeClr val="bg1"/>
                </a:solidFill>
              </a:rPr>
              <a:t>การตัดสินใจ</a:t>
            </a:r>
          </a:p>
          <a:p>
            <a:pPr algn="ctr">
              <a:lnSpc>
                <a:spcPct val="150000"/>
              </a:lnSpc>
            </a:pPr>
            <a:r>
              <a:rPr lang="th-TH" sz="3200" dirty="0" smtClean="0">
                <a:solidFill>
                  <a:schemeClr val="bg1"/>
                </a:solidFill>
              </a:rPr>
              <a:t>การกระทำ</a:t>
            </a:r>
          </a:p>
          <a:p>
            <a:pPr algn="ctr">
              <a:lnSpc>
                <a:spcPct val="150000"/>
              </a:lnSpc>
            </a:pPr>
            <a:r>
              <a:rPr lang="th-TH" sz="3200" dirty="0" smtClean="0">
                <a:solidFill>
                  <a:schemeClr val="bg1"/>
                </a:solidFill>
              </a:rPr>
              <a:t>เครื่องมือ</a:t>
            </a:r>
          </a:p>
          <a:p>
            <a:pPr algn="ctr">
              <a:lnSpc>
                <a:spcPct val="150000"/>
              </a:lnSpc>
            </a:pPr>
            <a:r>
              <a:rPr lang="th-TH" sz="3200" dirty="0" smtClean="0">
                <a:solidFill>
                  <a:schemeClr val="bg1"/>
                </a:solidFill>
              </a:rPr>
              <a:t>ผู้มีส่วนได้เสีย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2972829"/>
            <a:ext cx="2060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3200" b="1" dirty="0" smtClean="0">
              <a:solidFill>
                <a:schemeClr val="bg1"/>
              </a:solidFill>
            </a:endParaRPr>
          </a:p>
          <a:p>
            <a:endParaRPr lang="th-TH" sz="3200" b="1" dirty="0">
              <a:solidFill>
                <a:schemeClr val="bg1"/>
              </a:solidFill>
            </a:endParaRPr>
          </a:p>
          <a:p>
            <a:r>
              <a:rPr lang="th-TH" sz="3200" b="1" dirty="0" smtClean="0">
                <a:solidFill>
                  <a:schemeClr val="bg1"/>
                </a:solidFill>
              </a:rPr>
              <a:t>ขอบเขต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4471393" y="2627371"/>
            <a:ext cx="359664" cy="3180016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472" y="2606329"/>
            <a:ext cx="14813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solidFill>
                  <a:schemeClr val="bg2"/>
                </a:solidFill>
              </a:rPr>
              <a:t>นานาชาติ</a:t>
            </a:r>
          </a:p>
          <a:p>
            <a:endParaRPr lang="th-TH" sz="3200" dirty="0" smtClean="0">
              <a:solidFill>
                <a:schemeClr val="bg2"/>
              </a:solidFill>
            </a:endParaRPr>
          </a:p>
          <a:p>
            <a:endParaRPr lang="th-TH" dirty="0">
              <a:solidFill>
                <a:schemeClr val="bg2"/>
              </a:solidFill>
            </a:endParaRPr>
          </a:p>
          <a:p>
            <a:endParaRPr lang="th-TH" dirty="0" smtClean="0">
              <a:solidFill>
                <a:schemeClr val="bg2"/>
              </a:solidFill>
            </a:endParaRPr>
          </a:p>
          <a:p>
            <a:endParaRPr lang="th-TH" dirty="0">
              <a:solidFill>
                <a:schemeClr val="bg2"/>
              </a:solidFill>
            </a:endParaRPr>
          </a:p>
          <a:p>
            <a:endParaRPr lang="th-TH" dirty="0" smtClean="0">
              <a:solidFill>
                <a:schemeClr val="bg2"/>
              </a:solidFill>
            </a:endParaRPr>
          </a:p>
          <a:p>
            <a:endParaRPr lang="th-TH" dirty="0">
              <a:solidFill>
                <a:schemeClr val="bg2"/>
              </a:solidFill>
            </a:endParaRPr>
          </a:p>
          <a:p>
            <a:endParaRPr lang="th-TH" dirty="0" smtClean="0">
              <a:solidFill>
                <a:schemeClr val="bg2"/>
              </a:solidFill>
            </a:endParaRPr>
          </a:p>
          <a:p>
            <a:endParaRPr lang="th-TH" dirty="0">
              <a:solidFill>
                <a:schemeClr val="bg2"/>
              </a:solidFill>
            </a:endParaRPr>
          </a:p>
          <a:p>
            <a:r>
              <a:rPr lang="th-TH" sz="3200" dirty="0" smtClean="0">
                <a:solidFill>
                  <a:schemeClr val="bg2"/>
                </a:solidFill>
              </a:rPr>
              <a:t>ครอบครัว</a:t>
            </a:r>
            <a:endParaRPr lang="en-US" sz="3200" dirty="0">
              <a:solidFill>
                <a:schemeClr val="bg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88837" y="3198178"/>
            <a:ext cx="5792" cy="244360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3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19" y="776287"/>
            <a:ext cx="6860643" cy="5746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195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https://www.bmj.com/content/316/7130/561?ijkey=9b5437b7abdeecda6be765df143903db8c568df2&amp;keytype2=tf_ipsecsha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AC2-0462-4990-9373-A17D5B79743B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BDCF-D2EE-46B2-922F-2CE35DF6873E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19" y="914400"/>
            <a:ext cx="3790489" cy="3423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117" y="227965"/>
            <a:ext cx="4649444" cy="3062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73" y="3423920"/>
            <a:ext cx="7457101" cy="311499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033520" y="1666240"/>
            <a:ext cx="1158240" cy="7721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 Arrow 8"/>
          <p:cNvSpPr/>
          <p:nvPr/>
        </p:nvSpPr>
        <p:spPr>
          <a:xfrm rot="5200700">
            <a:off x="10007600" y="2021840"/>
            <a:ext cx="1493520" cy="1066800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171" y="227965"/>
            <a:ext cx="1589567" cy="9527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67972" y="6504911"/>
            <a:ext cx="608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www.bbc.com/news/health-45259922</a:t>
            </a:r>
            <a:r>
              <a:rPr lang="en-US" dirty="0" smtClean="0"/>
              <a:t>  </a:t>
            </a:r>
            <a:r>
              <a:rPr lang="en-US" dirty="0"/>
              <a:t>27 August 2018</a:t>
            </a:r>
          </a:p>
        </p:txBody>
      </p:sp>
    </p:spTree>
    <p:extLst>
      <p:ext uri="{BB962C8B-B14F-4D97-AF65-F5344CB8AC3E}">
        <p14:creationId xmlns:p14="http://schemas.microsoft.com/office/powerpoint/2010/main" val="669954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F4AF3-2F30-4909-8886-A822B5A8C24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785937"/>
            <a:ext cx="47244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80069" y="481605"/>
            <a:ext cx="9016882" cy="1018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th-TH" sz="7200" b="1" dirty="0" smtClean="0">
              <a:latin typeface="Cordia New"/>
              <a:ea typeface="Calibri"/>
            </a:endParaRPr>
          </a:p>
          <a:p>
            <a:pPr algn="ctr">
              <a:lnSpc>
                <a:spcPct val="150000"/>
              </a:lnSpc>
            </a:pPr>
            <a:r>
              <a:rPr lang="th-TH" sz="7200" b="1" dirty="0" smtClean="0">
                <a:latin typeface="Cordia New"/>
                <a:ea typeface="Calibri"/>
              </a:rPr>
              <a:t> สื่อสาร</a:t>
            </a:r>
            <a:r>
              <a:rPr lang="th-TH" sz="7200" b="1" dirty="0" smtClean="0">
                <a:latin typeface="Cordia New"/>
                <a:ea typeface="Calibri"/>
              </a:rPr>
              <a:t>อย่างไร</a:t>
            </a:r>
            <a:r>
              <a:rPr lang="th-TH" sz="7200" b="1" dirty="0" smtClean="0">
                <a:latin typeface="Cordia New"/>
                <a:ea typeface="Calibri"/>
              </a:rPr>
              <a:t>ให้ได้ผล</a:t>
            </a:r>
            <a:r>
              <a:rPr lang="th-TH" sz="3600" b="1" dirty="0" smtClean="0">
                <a:latin typeface="Cordia New"/>
              </a:rPr>
              <a:t>   </a:t>
            </a:r>
            <a:endParaRPr lang="th-TH" sz="3600" b="1" dirty="0" smtClean="0">
              <a:latin typeface="Cordia New"/>
            </a:endParaRPr>
          </a:p>
          <a:p>
            <a:endParaRPr lang="th-TH" sz="4400" b="1" dirty="0">
              <a:latin typeface="Cordia New"/>
            </a:endParaRPr>
          </a:p>
          <a:p>
            <a:endParaRPr lang="th-TH" sz="4400" b="1" dirty="0" smtClean="0">
              <a:latin typeface="Cordia New"/>
            </a:endParaRPr>
          </a:p>
          <a:p>
            <a:endParaRPr lang="th-TH" sz="4400" b="1" dirty="0">
              <a:latin typeface="Cordia New"/>
            </a:endParaRPr>
          </a:p>
          <a:p>
            <a:endParaRPr lang="th-TH" sz="4400" b="1" dirty="0" smtClean="0">
              <a:latin typeface="Cordia New"/>
            </a:endParaRPr>
          </a:p>
          <a:p>
            <a:endParaRPr lang="th-TH" sz="4400" b="1" dirty="0">
              <a:latin typeface="Cordia New"/>
            </a:endParaRPr>
          </a:p>
          <a:p>
            <a:endParaRPr lang="th-TH" sz="4400" b="1" dirty="0" smtClean="0">
              <a:latin typeface="Cordia New"/>
            </a:endParaRPr>
          </a:p>
          <a:p>
            <a:endParaRPr lang="th-TH" sz="4400" b="1" dirty="0">
              <a:latin typeface="Cordia New"/>
            </a:endParaRPr>
          </a:p>
          <a:p>
            <a:endParaRPr lang="th-TH" sz="4400" b="1" dirty="0" smtClean="0">
              <a:latin typeface="Cordia New"/>
            </a:endParaRPr>
          </a:p>
          <a:p>
            <a:endParaRPr lang="th-TH" sz="4400" b="1" dirty="0">
              <a:latin typeface="Cordia New"/>
            </a:endParaRPr>
          </a:p>
          <a:p>
            <a:endParaRPr lang="th-TH" sz="4400" b="1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91249"/>
            <a:ext cx="5522046" cy="5130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659" y="391250"/>
            <a:ext cx="6014085" cy="5130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4660" y="5676416"/>
            <a:ext cx="6128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ใครๆก็อาจสื่อสารเชิงนโยบายได้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4292221" y="3050275"/>
            <a:ext cx="914400" cy="612648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1 7"/>
          <p:cNvSpPr/>
          <p:nvPr/>
        </p:nvSpPr>
        <p:spPr>
          <a:xfrm>
            <a:off x="2702257" y="5676416"/>
            <a:ext cx="6782937" cy="923330"/>
          </a:xfrm>
          <a:prstGeom prst="borderCallout1">
            <a:avLst>
              <a:gd name="adj1" fmla="val 46095"/>
              <a:gd name="adj2" fmla="val -486"/>
              <a:gd name="adj3" fmla="val -30137"/>
              <a:gd name="adj4" fmla="val -168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94755" y="2186081"/>
            <a:ext cx="7188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/>
              <a:t>ความเป็นไปของนโยบาย</a:t>
            </a:r>
          </a:p>
          <a:p>
            <a:pPr algn="ctr"/>
            <a:endParaRPr lang="th-TH" sz="5400" b="1" dirty="0"/>
          </a:p>
          <a:p>
            <a:pPr algn="ctr"/>
            <a:r>
              <a:rPr lang="th-TH" sz="5400" b="1" dirty="0" smtClean="0"/>
              <a:t>ขึ้นกับอะไร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397029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77C2-C306-4FD5-B863-BACADD9807D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77" y="188896"/>
            <a:ext cx="10094026" cy="6385058"/>
          </a:xfrm>
          <a:prstGeom prst="rect">
            <a:avLst/>
          </a:prstGeom>
        </p:spPr>
      </p:pic>
      <p:pic>
        <p:nvPicPr>
          <p:cNvPr id="4098" name="Picture 2" descr="C:\Users\admin\AppData\Roaming\PixelMetrics\CaptureWiz\Temp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43" y="4439433"/>
            <a:ext cx="35242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F5D8-994F-4B06-A115-5B5A28F8A080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8418576" y="79248"/>
            <a:ext cx="3852672" cy="1048512"/>
          </a:xfrm>
          <a:prstGeom prst="wedgeEllipseCallout">
            <a:avLst>
              <a:gd name="adj1" fmla="val -60203"/>
              <a:gd name="adj2" fmla="val 44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สองขั้วการเมือง</a:t>
            </a:r>
          </a:p>
          <a:p>
            <a:pPr algn="ctr"/>
            <a:r>
              <a:rPr lang="th-TH" sz="2800" b="1" dirty="0" smtClean="0"/>
              <a:t>ปชต ครึ่งใบ...เผด็จการ</a:t>
            </a:r>
            <a:endParaRPr lang="en-US" sz="2800" b="1" dirty="0"/>
          </a:p>
        </p:txBody>
      </p:sp>
      <p:sp>
        <p:nvSpPr>
          <p:cNvPr id="8" name="Oval Callout 7"/>
          <p:cNvSpPr/>
          <p:nvPr/>
        </p:nvSpPr>
        <p:spPr>
          <a:xfrm>
            <a:off x="4023360" y="12192"/>
            <a:ext cx="3072384" cy="944880"/>
          </a:xfrm>
          <a:prstGeom prst="wedgeEllipseCallout">
            <a:avLst>
              <a:gd name="adj1" fmla="val -15753"/>
              <a:gd name="adj2" fmla="val 6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ทุนนิยมโลก</a:t>
            </a:r>
            <a:endParaRPr lang="en-US" sz="2800" b="1" dirty="0"/>
          </a:p>
        </p:txBody>
      </p:sp>
      <p:sp>
        <p:nvSpPr>
          <p:cNvPr id="9" name="Oval Callout 8"/>
          <p:cNvSpPr/>
          <p:nvPr/>
        </p:nvSpPr>
        <p:spPr>
          <a:xfrm>
            <a:off x="54864" y="12191"/>
            <a:ext cx="3267456" cy="1719633"/>
          </a:xfrm>
          <a:prstGeom prst="wedgeEllipseCallout">
            <a:avLst>
              <a:gd name="adj1" fmla="val 59766"/>
              <a:gd name="adj2" fmla="val 191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พหุลักษณ์...อุปถัมภ์ เสรีนิยม วัตถุนิยม ศรีธนญชัย</a:t>
            </a:r>
            <a:endParaRPr lang="en-US" sz="2800" b="1" dirty="0"/>
          </a:p>
        </p:txBody>
      </p:sp>
      <p:sp>
        <p:nvSpPr>
          <p:cNvPr id="10" name="Oval Callout 9"/>
          <p:cNvSpPr/>
          <p:nvPr/>
        </p:nvSpPr>
        <p:spPr>
          <a:xfrm>
            <a:off x="9241536" y="1152064"/>
            <a:ext cx="3072384" cy="944880"/>
          </a:xfrm>
          <a:prstGeom prst="wedgeEllipseCallout">
            <a:avLst>
              <a:gd name="adj1" fmla="val -15753"/>
              <a:gd name="adj2" fmla="val 6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ม.44  เผด็จการ</a:t>
            </a:r>
            <a:endParaRPr lang="en-US" sz="2800" b="1" dirty="0"/>
          </a:p>
        </p:txBody>
      </p:sp>
      <p:sp>
        <p:nvSpPr>
          <p:cNvPr id="11" name="Oval Callout 10"/>
          <p:cNvSpPr/>
          <p:nvPr/>
        </p:nvSpPr>
        <p:spPr>
          <a:xfrm>
            <a:off x="9089136" y="3858768"/>
            <a:ext cx="3072384" cy="944880"/>
          </a:xfrm>
          <a:prstGeom prst="wedgeEllipseCallout">
            <a:avLst>
              <a:gd name="adj1" fmla="val -15753"/>
              <a:gd name="adj2" fmla="val 6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 สาธารณชน</a:t>
            </a:r>
          </a:p>
          <a:p>
            <a:pPr algn="ctr"/>
            <a:r>
              <a:rPr lang="th-TH" sz="2800" b="1" dirty="0" smtClean="0"/>
              <a:t>คสช</a:t>
            </a:r>
            <a:endParaRPr lang="en-US" sz="2800" b="1" dirty="0"/>
          </a:p>
        </p:txBody>
      </p:sp>
      <p:sp>
        <p:nvSpPr>
          <p:cNvPr id="12" name="Oval Callout 11"/>
          <p:cNvSpPr/>
          <p:nvPr/>
        </p:nvSpPr>
        <p:spPr>
          <a:xfrm>
            <a:off x="5913120" y="4511040"/>
            <a:ext cx="3072384" cy="944880"/>
          </a:xfrm>
          <a:prstGeom prst="wedgeEllipseCallout">
            <a:avLst>
              <a:gd name="adj1" fmla="val -20317"/>
              <a:gd name="adj2" fmla="val 1347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โลกออนไลน์</a:t>
            </a:r>
            <a:endParaRPr lang="en-US" sz="2800" b="1" dirty="0"/>
          </a:p>
        </p:txBody>
      </p:sp>
      <p:sp>
        <p:nvSpPr>
          <p:cNvPr id="13" name="Oval Callout 12"/>
          <p:cNvSpPr/>
          <p:nvPr/>
        </p:nvSpPr>
        <p:spPr>
          <a:xfrm>
            <a:off x="54864" y="3858768"/>
            <a:ext cx="2218944" cy="518160"/>
          </a:xfrm>
          <a:prstGeom prst="wedgeEllipseCallout">
            <a:avLst>
              <a:gd name="adj1" fmla="val 64192"/>
              <a:gd name="adj2" fmla="val 167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ปปช.</a:t>
            </a:r>
            <a:endParaRPr lang="en-US" sz="2800" b="1" dirty="0"/>
          </a:p>
        </p:txBody>
      </p:sp>
      <p:sp>
        <p:nvSpPr>
          <p:cNvPr id="14" name="Oval Callout 13"/>
          <p:cNvSpPr/>
          <p:nvPr/>
        </p:nvSpPr>
        <p:spPr>
          <a:xfrm>
            <a:off x="-6096" y="1879346"/>
            <a:ext cx="2279904" cy="424942"/>
          </a:xfrm>
          <a:prstGeom prst="wedgeEllipseCallout">
            <a:avLst>
              <a:gd name="adj1" fmla="val 27706"/>
              <a:gd name="adj2" fmla="val 112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รวมศูนย์</a:t>
            </a:r>
            <a:endParaRPr lang="en-US" sz="2800" b="1" dirty="0"/>
          </a:p>
        </p:txBody>
      </p:sp>
      <p:sp>
        <p:nvSpPr>
          <p:cNvPr id="15" name="Oval Callout 14"/>
          <p:cNvSpPr/>
          <p:nvPr/>
        </p:nvSpPr>
        <p:spPr>
          <a:xfrm>
            <a:off x="4285488" y="2145792"/>
            <a:ext cx="3279648" cy="944880"/>
          </a:xfrm>
          <a:prstGeom prst="wedgeEllipseCallout">
            <a:avLst>
              <a:gd name="adj1" fmla="val -39441"/>
              <a:gd name="adj2" fmla="val 106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/>
              <a:t>การวิพากษ์วิจารณ์ของสังคม </a:t>
            </a:r>
          </a:p>
          <a:p>
            <a:pPr algn="ctr"/>
            <a:r>
              <a:rPr lang="th-TH" sz="2000" b="1" dirty="0" smtClean="0"/>
              <a:t>การทำงานของปปช...คสช</a:t>
            </a:r>
            <a:endParaRPr lang="en-US" sz="2000" b="1" dirty="0"/>
          </a:p>
        </p:txBody>
      </p:sp>
      <p:sp>
        <p:nvSpPr>
          <p:cNvPr id="16" name="Oval Callout 15"/>
          <p:cNvSpPr/>
          <p:nvPr/>
        </p:nvSpPr>
        <p:spPr>
          <a:xfrm>
            <a:off x="7095744" y="2523744"/>
            <a:ext cx="3072384" cy="944880"/>
          </a:xfrm>
          <a:prstGeom prst="wedgeEllipseCallout">
            <a:avLst>
              <a:gd name="adj1" fmla="val -15753"/>
              <a:gd name="adj2" fmla="val 6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/>
              <a:t>จำเลยสังคม</a:t>
            </a:r>
          </a:p>
          <a:p>
            <a:pPr algn="ctr"/>
            <a:r>
              <a:rPr lang="th-TH" sz="2800" b="1" dirty="0" smtClean="0"/>
              <a:t>เลือกปฏิบัติ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" y="5868818"/>
            <a:ext cx="1586211" cy="9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1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77" y="188896"/>
            <a:ext cx="10094026" cy="638505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564942" y="5465928"/>
            <a:ext cx="3477906" cy="7107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516203" y="5465928"/>
            <a:ext cx="2551600" cy="6789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14549" y="3405116"/>
            <a:ext cx="1951630" cy="6550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381000"/>
            <a:ext cx="9639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9" y="219075"/>
            <a:ext cx="8201025" cy="6419850"/>
          </a:xfrm>
          <a:prstGeom prst="rect">
            <a:avLst/>
          </a:prstGeom>
        </p:spPr>
      </p:pic>
      <p:sp>
        <p:nvSpPr>
          <p:cNvPr id="2" name="Right Arrow Callout 1"/>
          <p:cNvSpPr/>
          <p:nvPr/>
        </p:nvSpPr>
        <p:spPr>
          <a:xfrm>
            <a:off x="320633" y="765958"/>
            <a:ext cx="1876301" cy="5872967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Contextual factors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65574" y="100940"/>
            <a:ext cx="2452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/>
              <a:t>Howlett</a:t>
            </a:r>
            <a:r>
              <a:rPr lang="en-US" sz="1050" dirty="0" smtClean="0"/>
              <a:t> et al 2017</a:t>
            </a:r>
            <a:endParaRPr lang="en-US" sz="105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1F61-6FFF-409F-80FF-3ACFA2A9F803}" type="datetime1">
              <a:rPr lang="en-US" smtClean="0"/>
              <a:t>7/2/2019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7793" y="305992"/>
            <a:ext cx="901688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h-TH" sz="5400" b="1" dirty="0" smtClean="0">
              <a:ea typeface="Calibri"/>
              <a:cs typeface="Cordia New"/>
            </a:endParaRPr>
          </a:p>
          <a:p>
            <a:pPr algn="ctr"/>
            <a:r>
              <a:rPr lang="th-TH" sz="5400" b="1" dirty="0" smtClean="0">
                <a:ea typeface="Calibri"/>
                <a:cs typeface="Cordia New"/>
              </a:rPr>
              <a:t>ผลการสื่อสารนโยบาย</a:t>
            </a:r>
            <a:endParaRPr lang="th-TH" sz="5400" b="1" dirty="0" smtClean="0">
              <a:ea typeface="Calibri"/>
              <a:cs typeface="Cordia New"/>
            </a:endParaRPr>
          </a:p>
          <a:p>
            <a:endParaRPr lang="en-US" sz="5400" b="1" dirty="0" smtClean="0">
              <a:ea typeface="Calibri"/>
              <a:cs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4" y="2567585"/>
            <a:ext cx="3919420" cy="2373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53" y="2354677"/>
            <a:ext cx="6049847" cy="2799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80" y="4220584"/>
            <a:ext cx="3513678" cy="21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แผนภูมิ 5"/>
          <p:cNvGraphicFramePr>
            <a:graphicFrameLocks/>
          </p:cNvGraphicFramePr>
          <p:nvPr>
            <p:extLst/>
          </p:nvPr>
        </p:nvGraphicFramePr>
        <p:xfrm>
          <a:off x="1909762" y="1706564"/>
          <a:ext cx="8526463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r:id="rId4" imgW="8529043" imgH="3920068" progId="Excel.Chart.8">
                  <p:embed/>
                </p:oleObj>
              </mc:Choice>
              <mc:Fallback>
                <p:oleObj r:id="rId4" imgW="8529043" imgH="3920068" progId="Excel.Chart.8">
                  <p:embed/>
                  <p:pic>
                    <p:nvPicPr>
                      <p:cNvPr id="3074" name="แผนภูมิ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2" y="1706564"/>
                        <a:ext cx="8526463" cy="391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3325" y="400051"/>
            <a:ext cx="7704138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จำนวนผู้บาดเจ็บจากอุบัติเหตุจราจรที่ต้อง</a:t>
            </a:r>
            <a:r>
              <a:rPr lang="th-TH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นอนโรงพยาบาล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th-TH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ในช่วงงานประเพณีแข่งเรือนัดเปิด-ปิดสนามระหว่างปี </a:t>
            </a:r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2549 - 2556</a:t>
            </a:r>
            <a:endParaRPr lang="th-TH" sz="2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วงเล็บปีกกาขวา 3"/>
          <p:cNvSpPr/>
          <p:nvPr/>
        </p:nvSpPr>
        <p:spPr>
          <a:xfrm>
            <a:off x="8742363" y="1989139"/>
            <a:ext cx="576262" cy="2808287"/>
          </a:xfrm>
          <a:prstGeom prst="rightBrace">
            <a:avLst>
              <a:gd name="adj1" fmla="val 227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 sz="4800">
              <a:solidFill>
                <a:sysClr val="windowText" lastClr="000000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8300" y="3141664"/>
            <a:ext cx="1341438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นอนรพ.ลดลง </a:t>
            </a:r>
            <a:endParaRPr lang="en-US" sz="1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91.40%</a:t>
            </a:r>
            <a:endParaRPr lang="th-TH" sz="1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E311-CCE4-4E24-815E-24562482ED3C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1980-9023-4045-A8BE-664F1D801F79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78" y="2321985"/>
            <a:ext cx="1437244" cy="2475441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3870960" y="5707380"/>
            <a:ext cx="1661160" cy="10140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พรบ. สุรา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06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DCIM\121_PANA\P1210416.JPG"/>
          <p:cNvPicPr>
            <a:picLocks noChangeAspect="1" noChangeArrowheads="1"/>
          </p:cNvPicPr>
          <p:nvPr/>
        </p:nvPicPr>
        <p:blipFill>
          <a:blip r:embed="rId3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1676400" y="152401"/>
            <a:ext cx="4114800" cy="796925"/>
          </a:xfrm>
          <a:solidFill>
            <a:srgbClr val="000099"/>
          </a:solidFill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th-TH" b="1">
                <a:solidFill>
                  <a:srgbClr val="FFFF00"/>
                </a:solidFill>
              </a:rPr>
              <a:t>เครือข่ายความร่วมมือ</a:t>
            </a: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4294967295"/>
          </p:nvPr>
        </p:nvGraphicFramePr>
        <p:xfrm>
          <a:off x="2064179" y="734654"/>
          <a:ext cx="8825580" cy="5771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977A-C24F-4AA8-A90B-CE035C1A3B32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1980-9023-4045-A8BE-664F1D801F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524001" y="217488"/>
            <a:ext cx="2684463" cy="6640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>
            <a:off x="7751763" y="2924175"/>
            <a:ext cx="609600" cy="762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rgbClr val="08E81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AutoShape 5"/>
          <p:cNvSpPr>
            <a:spLocks noChangeArrowheads="1"/>
          </p:cNvSpPr>
          <p:nvPr/>
        </p:nvSpPr>
        <p:spPr bwMode="auto">
          <a:xfrm>
            <a:off x="1828800" y="2209800"/>
            <a:ext cx="1524000" cy="914400"/>
          </a:xfrm>
          <a:prstGeom prst="flowChartDocumen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60000"/>
              </a:lnSpc>
              <a:spcBef>
                <a:spcPct val="20000"/>
              </a:spcBef>
            </a:pPr>
            <a:endParaRPr kumimoji="1" lang="en-GB" sz="2400" dirty="0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1044" name="AutoShape 6"/>
          <p:cNvSpPr>
            <a:spLocks noChangeArrowheads="1"/>
          </p:cNvSpPr>
          <p:nvPr/>
        </p:nvSpPr>
        <p:spPr bwMode="auto">
          <a:xfrm>
            <a:off x="1905000" y="3810000"/>
            <a:ext cx="1600200" cy="990600"/>
          </a:xfrm>
          <a:prstGeom prst="flowChartManualInpu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kumimoji="1" lang="en-GB" dirty="0">
              <a:latin typeface="Angsana New" pitchFamily="18" charset="-34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kumimoji="1" lang="en-GB" dirty="0">
                <a:latin typeface="Angsana New" pitchFamily="18" charset="-34"/>
              </a:rPr>
              <a:t>agencies</a:t>
            </a:r>
          </a:p>
        </p:txBody>
      </p:sp>
      <p:sp>
        <p:nvSpPr>
          <p:cNvPr id="1046" name="AutoShape 8"/>
          <p:cNvSpPr>
            <a:spLocks noChangeArrowheads="1"/>
          </p:cNvSpPr>
          <p:nvPr/>
        </p:nvSpPr>
        <p:spPr bwMode="auto">
          <a:xfrm>
            <a:off x="1828800" y="304800"/>
            <a:ext cx="1524000" cy="990600"/>
          </a:xfrm>
          <a:prstGeom prst="flowChartPunchedCard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endParaRPr kumimoji="1" lang="en-US" dirty="0">
              <a:latin typeface="Angsana New" pitchFamily="18" charset="-34"/>
            </a:endParaRPr>
          </a:p>
          <a:p>
            <a:pPr algn="ctr" eaLnBrk="0" hangingPunct="0">
              <a:spcBef>
                <a:spcPct val="20000"/>
              </a:spcBef>
            </a:pPr>
            <a:r>
              <a:rPr kumimoji="1" lang="en-US" dirty="0">
                <a:latin typeface="Angsana New" pitchFamily="18" charset="-34"/>
              </a:rPr>
              <a:t>Policy &amp; plan</a:t>
            </a:r>
            <a:endParaRPr kumimoji="1" lang="en-GB" dirty="0">
              <a:latin typeface="Angsana New" pitchFamily="18" charset="-34"/>
            </a:endParaRPr>
          </a:p>
        </p:txBody>
      </p:sp>
      <p:sp>
        <p:nvSpPr>
          <p:cNvPr id="1047" name="AutoShape 9"/>
          <p:cNvSpPr>
            <a:spLocks noChangeArrowheads="1"/>
          </p:cNvSpPr>
          <p:nvPr/>
        </p:nvSpPr>
        <p:spPr bwMode="auto">
          <a:xfrm>
            <a:off x="2286000" y="1447800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10"/>
          <p:cNvSpPr>
            <a:spLocks noChangeArrowheads="1"/>
          </p:cNvSpPr>
          <p:nvPr/>
        </p:nvSpPr>
        <p:spPr bwMode="auto">
          <a:xfrm>
            <a:off x="2362200" y="3200400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AutoShape 11"/>
          <p:cNvSpPr>
            <a:spLocks noChangeArrowheads="1"/>
          </p:cNvSpPr>
          <p:nvPr/>
        </p:nvSpPr>
        <p:spPr bwMode="auto">
          <a:xfrm>
            <a:off x="2362200" y="4953000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4511675" y="3068638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>
                <a:latin typeface="Angsana New" pitchFamily="18" charset="-34"/>
              </a:rPr>
              <a:t>Proximal determinants</a:t>
            </a:r>
            <a:endParaRPr kumimoji="1" lang="en-GB">
              <a:latin typeface="Angsana New" pitchFamily="18" charset="-34"/>
            </a:endParaRPr>
          </a:p>
        </p:txBody>
      </p:sp>
      <p:sp>
        <p:nvSpPr>
          <p:cNvPr id="1051" name="Text Box 13"/>
          <p:cNvSpPr txBox="1">
            <a:spLocks noChangeArrowheads="1"/>
          </p:cNvSpPr>
          <p:nvPr/>
        </p:nvSpPr>
        <p:spPr bwMode="auto">
          <a:xfrm rot="5400000">
            <a:off x="2247901" y="2097088"/>
            <a:ext cx="335438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>
                <a:solidFill>
                  <a:schemeClr val="bg1"/>
                </a:solidFill>
                <a:latin typeface="Angsana New" pitchFamily="18" charset="-34"/>
              </a:rPr>
              <a:t>Distal determinants</a:t>
            </a:r>
            <a:endParaRPr kumimoji="1" lang="en-GB">
              <a:solidFill>
                <a:schemeClr val="bg1"/>
              </a:solidFill>
              <a:latin typeface="Angsana New" pitchFamily="18" charset="-34"/>
            </a:endParaRPr>
          </a:p>
        </p:txBody>
      </p:sp>
      <p:sp>
        <p:nvSpPr>
          <p:cNvPr id="92175" name="Text Box 15"/>
          <p:cNvSpPr txBox="1">
            <a:spLocks noChangeArrowheads="1"/>
          </p:cNvSpPr>
          <p:nvPr/>
        </p:nvSpPr>
        <p:spPr bwMode="auto">
          <a:xfrm>
            <a:off x="3740432" y="1356017"/>
            <a:ext cx="2133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feedback</a:t>
            </a: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2184" name="AutoShape 24"/>
          <p:cNvSpPr>
            <a:spLocks noChangeArrowheads="1"/>
          </p:cNvSpPr>
          <p:nvPr/>
        </p:nvSpPr>
        <p:spPr bwMode="auto">
          <a:xfrm>
            <a:off x="4520519" y="3827769"/>
            <a:ext cx="4105275" cy="2808288"/>
          </a:xfrm>
          <a:prstGeom prst="upArrowCallout">
            <a:avLst>
              <a:gd name="adj1" fmla="val 36546"/>
              <a:gd name="adj2" fmla="val 36546"/>
              <a:gd name="adj3" fmla="val 16667"/>
              <a:gd name="adj4" fmla="val 66667"/>
            </a:avLst>
          </a:prstGeom>
          <a:solidFill>
            <a:schemeClr val="accent1">
              <a:alpha val="21176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Megatrends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GB" dirty="0"/>
          </a:p>
        </p:txBody>
      </p:sp>
      <p:sp>
        <p:nvSpPr>
          <p:cNvPr id="92185" name="AutoShape 25"/>
          <p:cNvSpPr>
            <a:spLocks noChangeArrowheads="1"/>
          </p:cNvSpPr>
          <p:nvPr/>
        </p:nvSpPr>
        <p:spPr bwMode="auto">
          <a:xfrm>
            <a:off x="3897089" y="5728198"/>
            <a:ext cx="990600" cy="533400"/>
          </a:xfrm>
          <a:prstGeom prst="rightArrow">
            <a:avLst>
              <a:gd name="adj1" fmla="val 50000"/>
              <a:gd name="adj2" fmla="val 46429"/>
            </a:avLst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Diagram 10"/>
          <p:cNvGrpSpPr>
            <a:grpSpLocks/>
          </p:cNvGrpSpPr>
          <p:nvPr/>
        </p:nvGrpSpPr>
        <p:grpSpPr bwMode="auto">
          <a:xfrm>
            <a:off x="7931150" y="2205039"/>
            <a:ext cx="2736850" cy="2022475"/>
            <a:chOff x="1500" y="776"/>
            <a:chExt cx="2729" cy="2716"/>
          </a:xfrm>
        </p:grpSpPr>
        <p:sp>
          <p:nvSpPr>
            <p:cNvPr id="10" name="_s1036"/>
            <p:cNvSpPr>
              <a:spLocks noChangeArrowheads="1"/>
            </p:cNvSpPr>
            <p:nvPr/>
          </p:nvSpPr>
          <p:spPr bwMode="auto">
            <a:xfrm flipV="1">
              <a:off x="2412" y="958"/>
              <a:ext cx="906" cy="784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4669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25894" tIns="12947" rIns="25894" bIns="12947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600" dirty="0">
                <a:latin typeface="Arial" charset="0"/>
                <a:cs typeface="Angsana New" pitchFamily="18" charset="-34"/>
              </a:endParaRPr>
            </a:p>
          </p:txBody>
        </p:sp>
        <p:sp>
          <p:nvSpPr>
            <p:cNvPr id="11" name="_s1037"/>
            <p:cNvSpPr>
              <a:spLocks noChangeArrowheads="1"/>
            </p:cNvSpPr>
            <p:nvPr/>
          </p:nvSpPr>
          <p:spPr bwMode="auto">
            <a:xfrm flipV="1">
              <a:off x="1960" y="1742"/>
              <a:ext cx="1810" cy="78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4669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25894" tIns="12947" rIns="25894" bIns="12947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latin typeface="Arial" charset="0"/>
                  <a:cs typeface="Angsana New" pitchFamily="18" charset="-34"/>
                </a:rPr>
                <a:t>disability</a:t>
              </a:r>
              <a:endParaRPr lang="en-GB" sz="800">
                <a:latin typeface="Arial" charset="0"/>
                <a:cs typeface="Angsana New" pitchFamily="18" charset="-34"/>
              </a:endParaRPr>
            </a:p>
          </p:txBody>
        </p:sp>
        <p:sp>
          <p:nvSpPr>
            <p:cNvPr id="12" name="_s1038"/>
            <p:cNvSpPr>
              <a:spLocks noChangeArrowheads="1"/>
            </p:cNvSpPr>
            <p:nvPr/>
          </p:nvSpPr>
          <p:spPr bwMode="auto">
            <a:xfrm flipV="1">
              <a:off x="1507" y="2526"/>
              <a:ext cx="2716" cy="784"/>
            </a:xfrm>
            <a:custGeom>
              <a:avLst/>
              <a:gdLst>
                <a:gd name="G0" fmla="+- 3600 0 0"/>
                <a:gd name="G1" fmla="+- 21600 0 3600"/>
                <a:gd name="G2" fmla="*/ 3600 1 2"/>
                <a:gd name="G3" fmla="+- 21600 0 G2"/>
                <a:gd name="G4" fmla="+/ 3600 21600 2"/>
                <a:gd name="G5" fmla="+/ G1 0 2"/>
                <a:gd name="G6" fmla="*/ 21600 21600 3600"/>
                <a:gd name="G7" fmla="*/ G6 1 2"/>
                <a:gd name="G8" fmla="+- 21600 0 G7"/>
                <a:gd name="G9" fmla="*/ 21600 1 2"/>
                <a:gd name="G10" fmla="+- 3600 0 G9"/>
                <a:gd name="G11" fmla="?: G10 G8 0"/>
                <a:gd name="G12" fmla="?: G10 G7 21600"/>
                <a:gd name="T0" fmla="*/ 19800 w 21600"/>
                <a:gd name="T1" fmla="*/ 10800 h 21600"/>
                <a:gd name="T2" fmla="*/ 10800 w 21600"/>
                <a:gd name="T3" fmla="*/ 21600 h 21600"/>
                <a:gd name="T4" fmla="*/ 1800 w 21600"/>
                <a:gd name="T5" fmla="*/ 10800 h 21600"/>
                <a:gd name="T6" fmla="*/ 10800 w 21600"/>
                <a:gd name="T7" fmla="*/ 0 h 21600"/>
                <a:gd name="T8" fmla="*/ 3600 w 21600"/>
                <a:gd name="T9" fmla="*/ 3600 h 21600"/>
                <a:gd name="T10" fmla="*/ 18000 w 21600"/>
                <a:gd name="T11" fmla="*/ 18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600" y="21600"/>
                  </a:lnTo>
                  <a:lnTo>
                    <a:pt x="180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4669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25894" tIns="12947" rIns="25894" bIns="12947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latin typeface="Arial" charset="0"/>
                  <a:cs typeface="Angsana New" pitchFamily="18" charset="-34"/>
                </a:rPr>
                <a:t>injured</a:t>
              </a:r>
              <a:endParaRPr lang="en-GB" sz="800">
                <a:latin typeface="Arial" charset="0"/>
                <a:cs typeface="Angsana New" pitchFamily="18" charset="-34"/>
              </a:endParaRPr>
            </a:p>
          </p:txBody>
        </p:sp>
      </p:grpSp>
      <p:sp>
        <p:nvSpPr>
          <p:cNvPr id="92191" name="AutoShape 31"/>
          <p:cNvSpPr>
            <a:spLocks noChangeArrowheads="1"/>
          </p:cNvSpPr>
          <p:nvPr/>
        </p:nvSpPr>
        <p:spPr bwMode="auto">
          <a:xfrm rot="18915433">
            <a:off x="2844273" y="4296956"/>
            <a:ext cx="2881313" cy="533400"/>
          </a:xfrm>
          <a:prstGeom prst="rightArrow">
            <a:avLst>
              <a:gd name="adj1" fmla="val 50000"/>
              <a:gd name="adj2" fmla="val 135045"/>
            </a:avLst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67921" y="1704179"/>
            <a:ext cx="1488663" cy="90023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</a:rPr>
              <a:t>เมาแล้วขับ</a:t>
            </a:r>
          </a:p>
        </p:txBody>
      </p:sp>
      <p:sp>
        <p:nvSpPr>
          <p:cNvPr id="34" name="Oval 33"/>
          <p:cNvSpPr/>
          <p:nvPr/>
        </p:nvSpPr>
        <p:spPr>
          <a:xfrm>
            <a:off x="5486399" y="2316287"/>
            <a:ext cx="1187529" cy="777614"/>
          </a:xfrm>
          <a:prstGeom prst="ellipse">
            <a:avLst/>
          </a:prstGeom>
          <a:solidFill>
            <a:srgbClr val="ED7D31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68244" y="2323108"/>
            <a:ext cx="1465274" cy="743811"/>
          </a:xfrm>
          <a:prstGeom prst="ellipse">
            <a:avLst/>
          </a:prstGeom>
          <a:solidFill>
            <a:srgbClr val="C5E0B4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782" y="2554421"/>
            <a:ext cx="309981" cy="351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554" y="2981137"/>
            <a:ext cx="416145" cy="470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889" y="3534464"/>
            <a:ext cx="445471" cy="5866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689" y="5798619"/>
            <a:ext cx="910529" cy="7514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405" y="4968858"/>
            <a:ext cx="871875" cy="7977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391" y="5337852"/>
            <a:ext cx="1216245" cy="781573"/>
          </a:xfrm>
          <a:prstGeom prst="rect">
            <a:avLst/>
          </a:prstGeom>
        </p:spPr>
      </p:pic>
      <p:pic>
        <p:nvPicPr>
          <p:cNvPr id="1028" name="Picture 4" descr="C:\Users\paibul\AppData\Roaming\PixelMetrics\CaptureWiz\Temp\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97" y="5715000"/>
            <a:ext cx="525294" cy="5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879" y="3871415"/>
            <a:ext cx="463805" cy="441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1903" y="3865941"/>
            <a:ext cx="448900" cy="4586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120" y="2225641"/>
            <a:ext cx="559373" cy="4498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7631" y="2219416"/>
            <a:ext cx="675169" cy="44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8489" y="311129"/>
            <a:ext cx="544622" cy="6219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98713" y="2730400"/>
            <a:ext cx="1121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budgeting</a:t>
            </a:r>
            <a:endParaRPr lang="th-TH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1874" y="996050"/>
            <a:ext cx="653143" cy="629816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H="1" flipV="1">
            <a:off x="9232490" y="1224855"/>
            <a:ext cx="40996" cy="1234949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584245" y="1629731"/>
            <a:ext cx="289787" cy="23166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993745" y="1196473"/>
            <a:ext cx="3247560" cy="15416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33051" y="207946"/>
            <a:ext cx="794836" cy="877536"/>
          </a:xfrm>
          <a:prstGeom prst="rect">
            <a:avLst/>
          </a:prstGeom>
        </p:spPr>
      </p:pic>
      <p:sp>
        <p:nvSpPr>
          <p:cNvPr id="59" name="Freeform 58"/>
          <p:cNvSpPr/>
          <p:nvPr/>
        </p:nvSpPr>
        <p:spPr>
          <a:xfrm>
            <a:off x="1044148" y="182880"/>
            <a:ext cx="9922760" cy="6624975"/>
          </a:xfrm>
          <a:custGeom>
            <a:avLst/>
            <a:gdLst>
              <a:gd name="connsiteX0" fmla="*/ 9916853 w 9922760"/>
              <a:gd name="connsiteY0" fmla="*/ 401156 h 6624975"/>
              <a:gd name="connsiteX1" fmla="*/ 9757571 w 9922760"/>
              <a:gd name="connsiteY1" fmla="*/ 395257 h 6624975"/>
              <a:gd name="connsiteX2" fmla="*/ 9610087 w 9922760"/>
              <a:gd name="connsiteY2" fmla="*/ 383458 h 6624975"/>
              <a:gd name="connsiteX3" fmla="*/ 9562892 w 9922760"/>
              <a:gd name="connsiteY3" fmla="*/ 371659 h 6624975"/>
              <a:gd name="connsiteX4" fmla="*/ 9480301 w 9922760"/>
              <a:gd name="connsiteY4" fmla="*/ 359861 h 6624975"/>
              <a:gd name="connsiteX5" fmla="*/ 9444905 w 9922760"/>
              <a:gd name="connsiteY5" fmla="*/ 348062 h 6624975"/>
              <a:gd name="connsiteX6" fmla="*/ 9315119 w 9922760"/>
              <a:gd name="connsiteY6" fmla="*/ 336263 h 6624975"/>
              <a:gd name="connsiteX7" fmla="*/ 9191233 w 9922760"/>
              <a:gd name="connsiteY7" fmla="*/ 324465 h 6624975"/>
              <a:gd name="connsiteX8" fmla="*/ 9132239 w 9922760"/>
              <a:gd name="connsiteY8" fmla="*/ 312666 h 6624975"/>
              <a:gd name="connsiteX9" fmla="*/ 9049648 w 9922760"/>
              <a:gd name="connsiteY9" fmla="*/ 300867 h 6624975"/>
              <a:gd name="connsiteX10" fmla="*/ 9014252 w 9922760"/>
              <a:gd name="connsiteY10" fmla="*/ 294968 h 6624975"/>
              <a:gd name="connsiteX11" fmla="*/ 8849070 w 9922760"/>
              <a:gd name="connsiteY11" fmla="*/ 289068 h 6624975"/>
              <a:gd name="connsiteX12" fmla="*/ 8571800 w 9922760"/>
              <a:gd name="connsiteY12" fmla="*/ 271370 h 6624975"/>
              <a:gd name="connsiteX13" fmla="*/ 8430216 w 9922760"/>
              <a:gd name="connsiteY13" fmla="*/ 259572 h 6624975"/>
              <a:gd name="connsiteX14" fmla="*/ 8229638 w 9922760"/>
              <a:gd name="connsiteY14" fmla="*/ 253672 h 6624975"/>
              <a:gd name="connsiteX15" fmla="*/ 8099852 w 9922760"/>
              <a:gd name="connsiteY15" fmla="*/ 247773 h 6624975"/>
              <a:gd name="connsiteX16" fmla="*/ 7639702 w 9922760"/>
              <a:gd name="connsiteY16" fmla="*/ 241874 h 6624975"/>
              <a:gd name="connsiteX17" fmla="*/ 7427326 w 9922760"/>
              <a:gd name="connsiteY17" fmla="*/ 235974 h 6624975"/>
              <a:gd name="connsiteX18" fmla="*/ 6908182 w 9922760"/>
              <a:gd name="connsiteY18" fmla="*/ 224175 h 6624975"/>
              <a:gd name="connsiteX19" fmla="*/ 5976084 w 9922760"/>
              <a:gd name="connsiteY19" fmla="*/ 230075 h 6624975"/>
              <a:gd name="connsiteX20" fmla="*/ 5858097 w 9922760"/>
              <a:gd name="connsiteY20" fmla="*/ 235974 h 6624975"/>
              <a:gd name="connsiteX21" fmla="*/ 5409746 w 9922760"/>
              <a:gd name="connsiteY21" fmla="*/ 230075 h 6624975"/>
              <a:gd name="connsiteX22" fmla="*/ 5268162 w 9922760"/>
              <a:gd name="connsiteY22" fmla="*/ 224175 h 6624975"/>
              <a:gd name="connsiteX23" fmla="*/ 5032187 w 9922760"/>
              <a:gd name="connsiteY23" fmla="*/ 212377 h 6624975"/>
              <a:gd name="connsiteX24" fmla="*/ 4808012 w 9922760"/>
              <a:gd name="connsiteY24" fmla="*/ 200578 h 6624975"/>
              <a:gd name="connsiteX25" fmla="*/ 4737220 w 9922760"/>
              <a:gd name="connsiteY25" fmla="*/ 194679 h 6624975"/>
              <a:gd name="connsiteX26" fmla="*/ 4572038 w 9922760"/>
              <a:gd name="connsiteY26" fmla="*/ 188779 h 6624975"/>
              <a:gd name="connsiteX27" fmla="*/ 4530742 w 9922760"/>
              <a:gd name="connsiteY27" fmla="*/ 182880 h 6624975"/>
              <a:gd name="connsiteX28" fmla="*/ 4477648 w 9922760"/>
              <a:gd name="connsiteY28" fmla="*/ 176981 h 6624975"/>
              <a:gd name="connsiteX29" fmla="*/ 4448151 w 9922760"/>
              <a:gd name="connsiteY29" fmla="*/ 171081 h 6624975"/>
              <a:gd name="connsiteX30" fmla="*/ 4347862 w 9922760"/>
              <a:gd name="connsiteY30" fmla="*/ 159283 h 6624975"/>
              <a:gd name="connsiteX31" fmla="*/ 4182680 w 9922760"/>
              <a:gd name="connsiteY31" fmla="*/ 153383 h 6624975"/>
              <a:gd name="connsiteX32" fmla="*/ 4123687 w 9922760"/>
              <a:gd name="connsiteY32" fmla="*/ 147484 h 6624975"/>
              <a:gd name="connsiteX33" fmla="*/ 4035197 w 9922760"/>
              <a:gd name="connsiteY33" fmla="*/ 141585 h 6624975"/>
              <a:gd name="connsiteX34" fmla="*/ 3675336 w 9922760"/>
              <a:gd name="connsiteY34" fmla="*/ 123886 h 6624975"/>
              <a:gd name="connsiteX35" fmla="*/ 3651738 w 9922760"/>
              <a:gd name="connsiteY35" fmla="*/ 117987 h 6624975"/>
              <a:gd name="connsiteX36" fmla="*/ 3569147 w 9922760"/>
              <a:gd name="connsiteY36" fmla="*/ 106188 h 6624975"/>
              <a:gd name="connsiteX37" fmla="*/ 3527852 w 9922760"/>
              <a:gd name="connsiteY37" fmla="*/ 88490 h 6624975"/>
              <a:gd name="connsiteX38" fmla="*/ 3462959 w 9922760"/>
              <a:gd name="connsiteY38" fmla="*/ 64893 h 6624975"/>
              <a:gd name="connsiteX39" fmla="*/ 3427563 w 9922760"/>
              <a:gd name="connsiteY39" fmla="*/ 53094 h 6624975"/>
              <a:gd name="connsiteX40" fmla="*/ 3362670 w 9922760"/>
              <a:gd name="connsiteY40" fmla="*/ 35396 h 6624975"/>
              <a:gd name="connsiteX41" fmla="*/ 3209287 w 9922760"/>
              <a:gd name="connsiteY41" fmla="*/ 23597 h 6624975"/>
              <a:gd name="connsiteX42" fmla="*/ 3050004 w 9922760"/>
              <a:gd name="connsiteY42" fmla="*/ 11799 h 6624975"/>
              <a:gd name="connsiteX43" fmla="*/ 2991011 w 9922760"/>
              <a:gd name="connsiteY43" fmla="*/ 5899 h 6624975"/>
              <a:gd name="connsiteX44" fmla="*/ 2755037 w 9922760"/>
              <a:gd name="connsiteY44" fmla="*/ 0 h 6624975"/>
              <a:gd name="connsiteX45" fmla="*/ 2218195 w 9922760"/>
              <a:gd name="connsiteY45" fmla="*/ 5899 h 6624975"/>
              <a:gd name="connsiteX46" fmla="*/ 2182799 w 9922760"/>
              <a:gd name="connsiteY46" fmla="*/ 11799 h 6624975"/>
              <a:gd name="connsiteX47" fmla="*/ 2123806 w 9922760"/>
              <a:gd name="connsiteY47" fmla="*/ 17698 h 6624975"/>
              <a:gd name="connsiteX48" fmla="*/ 1575166 w 9922760"/>
              <a:gd name="connsiteY48" fmla="*/ 23597 h 6624975"/>
              <a:gd name="connsiteX49" fmla="*/ 1327393 w 9922760"/>
              <a:gd name="connsiteY49" fmla="*/ 29497 h 6624975"/>
              <a:gd name="connsiteX50" fmla="*/ 802350 w 9922760"/>
              <a:gd name="connsiteY50" fmla="*/ 35396 h 6624975"/>
              <a:gd name="connsiteX51" fmla="*/ 637168 w 9922760"/>
              <a:gd name="connsiteY51" fmla="*/ 53094 h 6624975"/>
              <a:gd name="connsiteX52" fmla="*/ 619470 w 9922760"/>
              <a:gd name="connsiteY52" fmla="*/ 58994 h 6624975"/>
              <a:gd name="connsiteX53" fmla="*/ 548678 w 9922760"/>
              <a:gd name="connsiteY53" fmla="*/ 76692 h 6624975"/>
              <a:gd name="connsiteX54" fmla="*/ 525080 w 9922760"/>
              <a:gd name="connsiteY54" fmla="*/ 82591 h 6624975"/>
              <a:gd name="connsiteX55" fmla="*/ 495584 w 9922760"/>
              <a:gd name="connsiteY55" fmla="*/ 94390 h 6624975"/>
              <a:gd name="connsiteX56" fmla="*/ 430691 w 9922760"/>
              <a:gd name="connsiteY56" fmla="*/ 106188 h 6624975"/>
              <a:gd name="connsiteX57" fmla="*/ 401194 w 9922760"/>
              <a:gd name="connsiteY57" fmla="*/ 123886 h 6624975"/>
              <a:gd name="connsiteX58" fmla="*/ 336301 w 9922760"/>
              <a:gd name="connsiteY58" fmla="*/ 141585 h 6624975"/>
              <a:gd name="connsiteX59" fmla="*/ 318603 w 9922760"/>
              <a:gd name="connsiteY59" fmla="*/ 153383 h 6624975"/>
              <a:gd name="connsiteX60" fmla="*/ 283207 w 9922760"/>
              <a:gd name="connsiteY60" fmla="*/ 165182 h 6624975"/>
              <a:gd name="connsiteX61" fmla="*/ 265509 w 9922760"/>
              <a:gd name="connsiteY61" fmla="*/ 176981 h 6624975"/>
              <a:gd name="connsiteX62" fmla="*/ 212415 w 9922760"/>
              <a:gd name="connsiteY62" fmla="*/ 206477 h 6624975"/>
              <a:gd name="connsiteX63" fmla="*/ 159320 w 9922760"/>
              <a:gd name="connsiteY63" fmla="*/ 259572 h 6624975"/>
              <a:gd name="connsiteX64" fmla="*/ 141622 w 9922760"/>
              <a:gd name="connsiteY64" fmla="*/ 283169 h 6624975"/>
              <a:gd name="connsiteX65" fmla="*/ 129824 w 9922760"/>
              <a:gd name="connsiteY65" fmla="*/ 300867 h 6624975"/>
              <a:gd name="connsiteX66" fmla="*/ 106226 w 9922760"/>
              <a:gd name="connsiteY66" fmla="*/ 330364 h 6624975"/>
              <a:gd name="connsiteX67" fmla="*/ 100327 w 9922760"/>
              <a:gd name="connsiteY67" fmla="*/ 348062 h 6624975"/>
              <a:gd name="connsiteX68" fmla="*/ 88528 w 9922760"/>
              <a:gd name="connsiteY68" fmla="*/ 365760 h 6624975"/>
              <a:gd name="connsiteX69" fmla="*/ 76729 w 9922760"/>
              <a:gd name="connsiteY69" fmla="*/ 401156 h 6624975"/>
              <a:gd name="connsiteX70" fmla="*/ 70830 w 9922760"/>
              <a:gd name="connsiteY70" fmla="*/ 436552 h 6624975"/>
              <a:gd name="connsiteX71" fmla="*/ 64931 w 9922760"/>
              <a:gd name="connsiteY71" fmla="*/ 460150 h 6624975"/>
              <a:gd name="connsiteX72" fmla="*/ 59031 w 9922760"/>
              <a:gd name="connsiteY72" fmla="*/ 489646 h 6624975"/>
              <a:gd name="connsiteX73" fmla="*/ 47233 w 9922760"/>
              <a:gd name="connsiteY73" fmla="*/ 554539 h 6624975"/>
              <a:gd name="connsiteX74" fmla="*/ 41333 w 9922760"/>
              <a:gd name="connsiteY74" fmla="*/ 631231 h 6624975"/>
              <a:gd name="connsiteX75" fmla="*/ 29535 w 9922760"/>
              <a:gd name="connsiteY75" fmla="*/ 743319 h 6624975"/>
              <a:gd name="connsiteX76" fmla="*/ 17736 w 9922760"/>
              <a:gd name="connsiteY76" fmla="*/ 1073683 h 6624975"/>
              <a:gd name="connsiteX77" fmla="*/ 5937 w 9922760"/>
              <a:gd name="connsiteY77" fmla="*/ 1492537 h 6624975"/>
              <a:gd name="connsiteX78" fmla="*/ 5937 w 9922760"/>
              <a:gd name="connsiteY78" fmla="*/ 2342044 h 6624975"/>
              <a:gd name="connsiteX79" fmla="*/ 17736 w 9922760"/>
              <a:gd name="connsiteY79" fmla="*/ 2672408 h 6624975"/>
              <a:gd name="connsiteX80" fmla="*/ 29535 w 9922760"/>
              <a:gd name="connsiteY80" fmla="*/ 2937879 h 6624975"/>
              <a:gd name="connsiteX81" fmla="*/ 35434 w 9922760"/>
              <a:gd name="connsiteY81" fmla="*/ 3026369 h 6624975"/>
              <a:gd name="connsiteX82" fmla="*/ 41333 w 9922760"/>
              <a:gd name="connsiteY82" fmla="*/ 3126658 h 6624975"/>
              <a:gd name="connsiteX83" fmla="*/ 53132 w 9922760"/>
              <a:gd name="connsiteY83" fmla="*/ 3232846 h 6624975"/>
              <a:gd name="connsiteX84" fmla="*/ 59031 w 9922760"/>
              <a:gd name="connsiteY84" fmla="*/ 3427525 h 6624975"/>
              <a:gd name="connsiteX85" fmla="*/ 64931 w 9922760"/>
              <a:gd name="connsiteY85" fmla="*/ 3474720 h 6624975"/>
              <a:gd name="connsiteX86" fmla="*/ 70830 w 9922760"/>
              <a:gd name="connsiteY86" fmla="*/ 3527814 h 6624975"/>
              <a:gd name="connsiteX87" fmla="*/ 76729 w 9922760"/>
              <a:gd name="connsiteY87" fmla="*/ 3675298 h 6624975"/>
              <a:gd name="connsiteX88" fmla="*/ 82629 w 9922760"/>
              <a:gd name="connsiteY88" fmla="*/ 3734292 h 6624975"/>
              <a:gd name="connsiteX89" fmla="*/ 106226 w 9922760"/>
              <a:gd name="connsiteY89" fmla="*/ 3893574 h 6624975"/>
              <a:gd name="connsiteX90" fmla="*/ 112126 w 9922760"/>
              <a:gd name="connsiteY90" fmla="*/ 4017461 h 6624975"/>
              <a:gd name="connsiteX91" fmla="*/ 141622 w 9922760"/>
              <a:gd name="connsiteY91" fmla="*/ 4241636 h 6624975"/>
              <a:gd name="connsiteX92" fmla="*/ 159320 w 9922760"/>
              <a:gd name="connsiteY92" fmla="*/ 4383221 h 6624975"/>
              <a:gd name="connsiteX93" fmla="*/ 177018 w 9922760"/>
              <a:gd name="connsiteY93" fmla="*/ 4471711 h 6624975"/>
              <a:gd name="connsiteX94" fmla="*/ 188817 w 9922760"/>
              <a:gd name="connsiteY94" fmla="*/ 4566101 h 6624975"/>
              <a:gd name="connsiteX95" fmla="*/ 236012 w 9922760"/>
              <a:gd name="connsiteY95" fmla="*/ 4819773 h 6624975"/>
              <a:gd name="connsiteX96" fmla="*/ 277307 w 9922760"/>
              <a:gd name="connsiteY96" fmla="*/ 5032150 h 6624975"/>
              <a:gd name="connsiteX97" fmla="*/ 318603 w 9922760"/>
              <a:gd name="connsiteY97" fmla="*/ 5226828 h 6624975"/>
              <a:gd name="connsiteX98" fmla="*/ 365798 w 9922760"/>
              <a:gd name="connsiteY98" fmla="*/ 5462803 h 6624975"/>
              <a:gd name="connsiteX99" fmla="*/ 389395 w 9922760"/>
              <a:gd name="connsiteY99" fmla="*/ 5580790 h 6624975"/>
              <a:gd name="connsiteX100" fmla="*/ 412993 w 9922760"/>
              <a:gd name="connsiteY100" fmla="*/ 5704676 h 6624975"/>
              <a:gd name="connsiteX101" fmla="*/ 436590 w 9922760"/>
              <a:gd name="connsiteY101" fmla="*/ 5751871 h 6624975"/>
              <a:gd name="connsiteX102" fmla="*/ 495584 w 9922760"/>
              <a:gd name="connsiteY102" fmla="*/ 5869858 h 6624975"/>
              <a:gd name="connsiteX103" fmla="*/ 507382 w 9922760"/>
              <a:gd name="connsiteY103" fmla="*/ 5893455 h 6624975"/>
              <a:gd name="connsiteX104" fmla="*/ 513282 w 9922760"/>
              <a:gd name="connsiteY104" fmla="*/ 5911154 h 6624975"/>
              <a:gd name="connsiteX105" fmla="*/ 536879 w 9922760"/>
              <a:gd name="connsiteY105" fmla="*/ 5934751 h 6624975"/>
              <a:gd name="connsiteX106" fmla="*/ 584074 w 9922760"/>
              <a:gd name="connsiteY106" fmla="*/ 5981946 h 6624975"/>
              <a:gd name="connsiteX107" fmla="*/ 625369 w 9922760"/>
              <a:gd name="connsiteY107" fmla="*/ 6017342 h 6624975"/>
              <a:gd name="connsiteX108" fmla="*/ 643067 w 9922760"/>
              <a:gd name="connsiteY108" fmla="*/ 6023241 h 6624975"/>
              <a:gd name="connsiteX109" fmla="*/ 654866 w 9922760"/>
              <a:gd name="connsiteY109" fmla="*/ 6040939 h 6624975"/>
              <a:gd name="connsiteX110" fmla="*/ 672564 w 9922760"/>
              <a:gd name="connsiteY110" fmla="*/ 6046839 h 6624975"/>
              <a:gd name="connsiteX111" fmla="*/ 696162 w 9922760"/>
              <a:gd name="connsiteY111" fmla="*/ 6064537 h 6624975"/>
              <a:gd name="connsiteX112" fmla="*/ 766954 w 9922760"/>
              <a:gd name="connsiteY112" fmla="*/ 6123530 h 6624975"/>
              <a:gd name="connsiteX113" fmla="*/ 820048 w 9922760"/>
              <a:gd name="connsiteY113" fmla="*/ 6153027 h 6624975"/>
              <a:gd name="connsiteX114" fmla="*/ 849545 w 9922760"/>
              <a:gd name="connsiteY114" fmla="*/ 6182524 h 6624975"/>
              <a:gd name="connsiteX115" fmla="*/ 867243 w 9922760"/>
              <a:gd name="connsiteY115" fmla="*/ 6194323 h 6624975"/>
              <a:gd name="connsiteX116" fmla="*/ 908538 w 9922760"/>
              <a:gd name="connsiteY116" fmla="*/ 6229719 h 6624975"/>
              <a:gd name="connsiteX117" fmla="*/ 932136 w 9922760"/>
              <a:gd name="connsiteY117" fmla="*/ 6241517 h 6624975"/>
              <a:gd name="connsiteX118" fmla="*/ 961633 w 9922760"/>
              <a:gd name="connsiteY118" fmla="*/ 6259215 h 6624975"/>
              <a:gd name="connsiteX119" fmla="*/ 997029 w 9922760"/>
              <a:gd name="connsiteY119" fmla="*/ 6271014 h 6624975"/>
              <a:gd name="connsiteX120" fmla="*/ 1038324 w 9922760"/>
              <a:gd name="connsiteY120" fmla="*/ 6294612 h 6624975"/>
              <a:gd name="connsiteX121" fmla="*/ 1067821 w 9922760"/>
              <a:gd name="connsiteY121" fmla="*/ 6306410 h 6624975"/>
              <a:gd name="connsiteX122" fmla="*/ 1085519 w 9922760"/>
              <a:gd name="connsiteY122" fmla="*/ 6318209 h 6624975"/>
              <a:gd name="connsiteX123" fmla="*/ 1138613 w 9922760"/>
              <a:gd name="connsiteY123" fmla="*/ 6330008 h 6624975"/>
              <a:gd name="connsiteX124" fmla="*/ 1233003 w 9922760"/>
              <a:gd name="connsiteY124" fmla="*/ 6365404 h 6624975"/>
              <a:gd name="connsiteX125" fmla="*/ 1280198 w 9922760"/>
              <a:gd name="connsiteY125" fmla="*/ 6389001 h 6624975"/>
              <a:gd name="connsiteX126" fmla="*/ 1333292 w 9922760"/>
              <a:gd name="connsiteY126" fmla="*/ 6406699 h 6624975"/>
              <a:gd name="connsiteX127" fmla="*/ 1392286 w 9922760"/>
              <a:gd name="connsiteY127" fmla="*/ 6430297 h 6624975"/>
              <a:gd name="connsiteX128" fmla="*/ 1468977 w 9922760"/>
              <a:gd name="connsiteY128" fmla="*/ 6453894 h 6624975"/>
              <a:gd name="connsiteX129" fmla="*/ 1510273 w 9922760"/>
              <a:gd name="connsiteY129" fmla="*/ 6465693 h 6624975"/>
              <a:gd name="connsiteX130" fmla="*/ 1539769 w 9922760"/>
              <a:gd name="connsiteY130" fmla="*/ 6471592 h 6624975"/>
              <a:gd name="connsiteX131" fmla="*/ 1598763 w 9922760"/>
              <a:gd name="connsiteY131" fmla="*/ 6489290 h 6624975"/>
              <a:gd name="connsiteX132" fmla="*/ 1722649 w 9922760"/>
              <a:gd name="connsiteY132" fmla="*/ 6512888 h 6624975"/>
              <a:gd name="connsiteX133" fmla="*/ 1793442 w 9922760"/>
              <a:gd name="connsiteY133" fmla="*/ 6530586 h 6624975"/>
              <a:gd name="connsiteX134" fmla="*/ 1828838 w 9922760"/>
              <a:gd name="connsiteY134" fmla="*/ 6542385 h 6624975"/>
              <a:gd name="connsiteX135" fmla="*/ 2035315 w 9922760"/>
              <a:gd name="connsiteY135" fmla="*/ 6565982 h 6624975"/>
              <a:gd name="connsiteX136" fmla="*/ 2235893 w 9922760"/>
              <a:gd name="connsiteY136" fmla="*/ 6589579 h 6624975"/>
              <a:gd name="connsiteX137" fmla="*/ 2300786 w 9922760"/>
              <a:gd name="connsiteY137" fmla="*/ 6595479 h 6624975"/>
              <a:gd name="connsiteX138" fmla="*/ 2371578 w 9922760"/>
              <a:gd name="connsiteY138" fmla="*/ 6607277 h 6624975"/>
              <a:gd name="connsiteX139" fmla="*/ 2607553 w 9922760"/>
              <a:gd name="connsiteY139" fmla="*/ 6624975 h 6624975"/>
              <a:gd name="connsiteX140" fmla="*/ 2896621 w 9922760"/>
              <a:gd name="connsiteY140" fmla="*/ 6619076 h 6624975"/>
              <a:gd name="connsiteX141" fmla="*/ 2943816 w 9922760"/>
              <a:gd name="connsiteY141" fmla="*/ 6613177 h 6624975"/>
              <a:gd name="connsiteX142" fmla="*/ 3038206 w 9922760"/>
              <a:gd name="connsiteY142" fmla="*/ 6601378 h 6624975"/>
              <a:gd name="connsiteX143" fmla="*/ 3091300 w 9922760"/>
              <a:gd name="connsiteY143" fmla="*/ 6589579 h 6624975"/>
              <a:gd name="connsiteX144" fmla="*/ 3126696 w 9922760"/>
              <a:gd name="connsiteY144" fmla="*/ 6577781 h 6624975"/>
              <a:gd name="connsiteX145" fmla="*/ 3297777 w 9922760"/>
              <a:gd name="connsiteY145" fmla="*/ 6560083 h 6624975"/>
              <a:gd name="connsiteX146" fmla="*/ 3409865 w 9922760"/>
              <a:gd name="connsiteY146" fmla="*/ 6542385 h 6624975"/>
              <a:gd name="connsiteX147" fmla="*/ 3504255 w 9922760"/>
              <a:gd name="connsiteY147" fmla="*/ 6530586 h 6624975"/>
              <a:gd name="connsiteX148" fmla="*/ 3704833 w 9922760"/>
              <a:gd name="connsiteY148" fmla="*/ 6501089 h 6624975"/>
              <a:gd name="connsiteX149" fmla="*/ 3988002 w 9922760"/>
              <a:gd name="connsiteY149" fmla="*/ 6465693 h 6624975"/>
              <a:gd name="connsiteX150" fmla="*/ 4111888 w 9922760"/>
              <a:gd name="connsiteY150" fmla="*/ 6459794 h 6624975"/>
              <a:gd name="connsiteX151" fmla="*/ 4282969 w 9922760"/>
              <a:gd name="connsiteY151" fmla="*/ 6442095 h 6624975"/>
              <a:gd name="connsiteX152" fmla="*/ 4418655 w 9922760"/>
              <a:gd name="connsiteY152" fmla="*/ 6430297 h 6624975"/>
              <a:gd name="connsiteX153" fmla="*/ 4560239 w 9922760"/>
              <a:gd name="connsiteY153" fmla="*/ 6424397 h 6624975"/>
              <a:gd name="connsiteX154" fmla="*/ 5203269 w 9922760"/>
              <a:gd name="connsiteY154" fmla="*/ 6430297 h 6624975"/>
              <a:gd name="connsiteX155" fmla="*/ 5250464 w 9922760"/>
              <a:gd name="connsiteY155" fmla="*/ 6436196 h 6624975"/>
              <a:gd name="connsiteX156" fmla="*/ 5651620 w 9922760"/>
              <a:gd name="connsiteY156" fmla="*/ 6430297 h 6624975"/>
              <a:gd name="connsiteX157" fmla="*/ 5828600 w 9922760"/>
              <a:gd name="connsiteY157" fmla="*/ 6424397 h 6624975"/>
              <a:gd name="connsiteX158" fmla="*/ 6589617 w 9922760"/>
              <a:gd name="connsiteY158" fmla="*/ 6436196 h 6624975"/>
              <a:gd name="connsiteX159" fmla="*/ 6884585 w 9922760"/>
              <a:gd name="connsiteY159" fmla="*/ 6430297 h 6624975"/>
              <a:gd name="connsiteX160" fmla="*/ 6943578 w 9922760"/>
              <a:gd name="connsiteY160" fmla="*/ 6424397 h 6624975"/>
              <a:gd name="connsiteX161" fmla="*/ 7220848 w 9922760"/>
              <a:gd name="connsiteY161" fmla="*/ 6418498 h 6624975"/>
              <a:gd name="connsiteX162" fmla="*/ 7456822 w 9922760"/>
              <a:gd name="connsiteY162" fmla="*/ 6412599 h 6624975"/>
              <a:gd name="connsiteX163" fmla="*/ 7533514 w 9922760"/>
              <a:gd name="connsiteY163" fmla="*/ 6383102 h 6624975"/>
              <a:gd name="connsiteX164" fmla="*/ 7557111 w 9922760"/>
              <a:gd name="connsiteY164" fmla="*/ 6371303 h 6624975"/>
              <a:gd name="connsiteX165" fmla="*/ 7574809 w 9922760"/>
              <a:gd name="connsiteY165" fmla="*/ 6353605 h 6624975"/>
              <a:gd name="connsiteX166" fmla="*/ 7610206 w 9922760"/>
              <a:gd name="connsiteY166" fmla="*/ 6330008 h 6624975"/>
              <a:gd name="connsiteX167" fmla="*/ 7651501 w 9922760"/>
              <a:gd name="connsiteY167" fmla="*/ 6288712 h 6624975"/>
              <a:gd name="connsiteX168" fmla="*/ 7669199 w 9922760"/>
              <a:gd name="connsiteY168" fmla="*/ 6271014 h 6624975"/>
              <a:gd name="connsiteX169" fmla="*/ 7698696 w 9922760"/>
              <a:gd name="connsiteY169" fmla="*/ 6229719 h 6624975"/>
              <a:gd name="connsiteX170" fmla="*/ 7728193 w 9922760"/>
              <a:gd name="connsiteY170" fmla="*/ 6194323 h 6624975"/>
              <a:gd name="connsiteX171" fmla="*/ 7751790 w 9922760"/>
              <a:gd name="connsiteY171" fmla="*/ 6158926 h 6624975"/>
              <a:gd name="connsiteX172" fmla="*/ 7863878 w 9922760"/>
              <a:gd name="connsiteY172" fmla="*/ 6011443 h 6624975"/>
              <a:gd name="connsiteX173" fmla="*/ 7899274 w 9922760"/>
              <a:gd name="connsiteY173" fmla="*/ 5964248 h 6624975"/>
              <a:gd name="connsiteX174" fmla="*/ 7970066 w 9922760"/>
              <a:gd name="connsiteY174" fmla="*/ 5875757 h 6624975"/>
              <a:gd name="connsiteX175" fmla="*/ 8011362 w 9922760"/>
              <a:gd name="connsiteY175" fmla="*/ 5834462 h 6624975"/>
              <a:gd name="connsiteX176" fmla="*/ 8082154 w 9922760"/>
              <a:gd name="connsiteY176" fmla="*/ 5740072 h 6624975"/>
              <a:gd name="connsiteX177" fmla="*/ 8129349 w 9922760"/>
              <a:gd name="connsiteY177" fmla="*/ 5686978 h 6624975"/>
              <a:gd name="connsiteX178" fmla="*/ 8200141 w 9922760"/>
              <a:gd name="connsiteY178" fmla="*/ 5604387 h 6624975"/>
              <a:gd name="connsiteX179" fmla="*/ 8241437 w 9922760"/>
              <a:gd name="connsiteY179" fmla="*/ 5539494 h 6624975"/>
              <a:gd name="connsiteX180" fmla="*/ 8265034 w 9922760"/>
              <a:gd name="connsiteY180" fmla="*/ 5509997 h 6624975"/>
              <a:gd name="connsiteX181" fmla="*/ 8312229 w 9922760"/>
              <a:gd name="connsiteY181" fmla="*/ 5427406 h 6624975"/>
              <a:gd name="connsiteX182" fmla="*/ 8335826 w 9922760"/>
              <a:gd name="connsiteY182" fmla="*/ 5392010 h 6624975"/>
              <a:gd name="connsiteX183" fmla="*/ 8359424 w 9922760"/>
              <a:gd name="connsiteY183" fmla="*/ 5338916 h 6624975"/>
              <a:gd name="connsiteX184" fmla="*/ 8394820 w 9922760"/>
              <a:gd name="connsiteY184" fmla="*/ 5279923 h 6624975"/>
              <a:gd name="connsiteX185" fmla="*/ 8430216 w 9922760"/>
              <a:gd name="connsiteY185" fmla="*/ 5167835 h 6624975"/>
              <a:gd name="connsiteX186" fmla="*/ 8442015 w 9922760"/>
              <a:gd name="connsiteY186" fmla="*/ 5126539 h 6624975"/>
              <a:gd name="connsiteX187" fmla="*/ 8477411 w 9922760"/>
              <a:gd name="connsiteY187" fmla="*/ 5055747 h 6624975"/>
              <a:gd name="connsiteX188" fmla="*/ 8489209 w 9922760"/>
              <a:gd name="connsiteY188" fmla="*/ 5014452 h 6624975"/>
              <a:gd name="connsiteX189" fmla="*/ 8524606 w 9922760"/>
              <a:gd name="connsiteY189" fmla="*/ 4920062 h 6624975"/>
              <a:gd name="connsiteX190" fmla="*/ 8536404 w 9922760"/>
              <a:gd name="connsiteY190" fmla="*/ 4878766 h 6624975"/>
              <a:gd name="connsiteX191" fmla="*/ 8571800 w 9922760"/>
              <a:gd name="connsiteY191" fmla="*/ 4784377 h 6624975"/>
              <a:gd name="connsiteX192" fmla="*/ 8589498 w 9922760"/>
              <a:gd name="connsiteY192" fmla="*/ 4725383 h 6624975"/>
              <a:gd name="connsiteX193" fmla="*/ 8624895 w 9922760"/>
              <a:gd name="connsiteY193" fmla="*/ 4648692 h 6624975"/>
              <a:gd name="connsiteX194" fmla="*/ 8642593 w 9922760"/>
              <a:gd name="connsiteY194" fmla="*/ 4601497 h 6624975"/>
              <a:gd name="connsiteX195" fmla="*/ 8672089 w 9922760"/>
              <a:gd name="connsiteY195" fmla="*/ 4554302 h 6624975"/>
              <a:gd name="connsiteX196" fmla="*/ 8683888 w 9922760"/>
              <a:gd name="connsiteY196" fmla="*/ 4530705 h 6624975"/>
              <a:gd name="connsiteX197" fmla="*/ 8707486 w 9922760"/>
              <a:gd name="connsiteY197" fmla="*/ 4459912 h 6624975"/>
              <a:gd name="connsiteX198" fmla="*/ 8725184 w 9922760"/>
              <a:gd name="connsiteY198" fmla="*/ 4389120 h 6624975"/>
              <a:gd name="connsiteX199" fmla="*/ 8731083 w 9922760"/>
              <a:gd name="connsiteY199" fmla="*/ 4347825 h 6624975"/>
              <a:gd name="connsiteX200" fmla="*/ 8772378 w 9922760"/>
              <a:gd name="connsiteY200" fmla="*/ 4200341 h 6624975"/>
              <a:gd name="connsiteX201" fmla="*/ 8784177 w 9922760"/>
              <a:gd name="connsiteY201" fmla="*/ 4117750 h 6624975"/>
              <a:gd name="connsiteX202" fmla="*/ 8790077 w 9922760"/>
              <a:gd name="connsiteY202" fmla="*/ 4082354 h 6624975"/>
              <a:gd name="connsiteX203" fmla="*/ 8795976 w 9922760"/>
              <a:gd name="connsiteY203" fmla="*/ 4035159 h 6624975"/>
              <a:gd name="connsiteX204" fmla="*/ 8819573 w 9922760"/>
              <a:gd name="connsiteY204" fmla="*/ 3958467 h 6624975"/>
              <a:gd name="connsiteX205" fmla="*/ 8831372 w 9922760"/>
              <a:gd name="connsiteY205" fmla="*/ 3893574 h 6624975"/>
              <a:gd name="connsiteX206" fmla="*/ 8849070 w 9922760"/>
              <a:gd name="connsiteY206" fmla="*/ 3834581 h 6624975"/>
              <a:gd name="connsiteX207" fmla="*/ 8866768 w 9922760"/>
              <a:gd name="connsiteY207" fmla="*/ 3746090 h 6624975"/>
              <a:gd name="connsiteX208" fmla="*/ 8890366 w 9922760"/>
              <a:gd name="connsiteY208" fmla="*/ 3687097 h 6624975"/>
              <a:gd name="connsiteX209" fmla="*/ 8908064 w 9922760"/>
              <a:gd name="connsiteY209" fmla="*/ 3622204 h 6624975"/>
              <a:gd name="connsiteX210" fmla="*/ 8955258 w 9922760"/>
              <a:gd name="connsiteY210" fmla="*/ 3498317 h 6624975"/>
              <a:gd name="connsiteX211" fmla="*/ 8972957 w 9922760"/>
              <a:gd name="connsiteY211" fmla="*/ 3433425 h 6624975"/>
              <a:gd name="connsiteX212" fmla="*/ 9020151 w 9922760"/>
              <a:gd name="connsiteY212" fmla="*/ 3297739 h 6624975"/>
              <a:gd name="connsiteX213" fmla="*/ 9049648 w 9922760"/>
              <a:gd name="connsiteY213" fmla="*/ 3197450 h 6624975"/>
              <a:gd name="connsiteX214" fmla="*/ 9079145 w 9922760"/>
              <a:gd name="connsiteY214" fmla="*/ 3038168 h 6624975"/>
              <a:gd name="connsiteX215" fmla="*/ 9090944 w 9922760"/>
              <a:gd name="connsiteY215" fmla="*/ 2990973 h 6624975"/>
              <a:gd name="connsiteX216" fmla="*/ 9102742 w 9922760"/>
              <a:gd name="connsiteY216" fmla="*/ 2943778 h 6624975"/>
              <a:gd name="connsiteX217" fmla="*/ 9120440 w 9922760"/>
              <a:gd name="connsiteY217" fmla="*/ 2896583 h 6624975"/>
              <a:gd name="connsiteX218" fmla="*/ 9144038 w 9922760"/>
              <a:gd name="connsiteY218" fmla="*/ 2796294 h 6624975"/>
              <a:gd name="connsiteX219" fmla="*/ 9173535 w 9922760"/>
              <a:gd name="connsiteY219" fmla="*/ 2678307 h 6624975"/>
              <a:gd name="connsiteX220" fmla="*/ 9185333 w 9922760"/>
              <a:gd name="connsiteY220" fmla="*/ 2631112 h 6624975"/>
              <a:gd name="connsiteX221" fmla="*/ 9191233 w 9922760"/>
              <a:gd name="connsiteY221" fmla="*/ 2595716 h 6624975"/>
              <a:gd name="connsiteX222" fmla="*/ 9197132 w 9922760"/>
              <a:gd name="connsiteY222" fmla="*/ 2548521 h 6624975"/>
              <a:gd name="connsiteX223" fmla="*/ 9232528 w 9922760"/>
              <a:gd name="connsiteY223" fmla="*/ 2412836 h 6624975"/>
              <a:gd name="connsiteX224" fmla="*/ 9244327 w 9922760"/>
              <a:gd name="connsiteY224" fmla="*/ 2330245 h 6624975"/>
              <a:gd name="connsiteX225" fmla="*/ 9256126 w 9922760"/>
              <a:gd name="connsiteY225" fmla="*/ 2283050 h 6624975"/>
              <a:gd name="connsiteX226" fmla="*/ 9267924 w 9922760"/>
              <a:gd name="connsiteY226" fmla="*/ 2241755 h 6624975"/>
              <a:gd name="connsiteX227" fmla="*/ 9279723 w 9922760"/>
              <a:gd name="connsiteY227" fmla="*/ 2188661 h 6624975"/>
              <a:gd name="connsiteX228" fmla="*/ 9321018 w 9922760"/>
              <a:gd name="connsiteY228" fmla="*/ 2058875 h 6624975"/>
              <a:gd name="connsiteX229" fmla="*/ 9332817 w 9922760"/>
              <a:gd name="connsiteY229" fmla="*/ 2017579 h 6624975"/>
              <a:gd name="connsiteX230" fmla="*/ 9350515 w 9922760"/>
              <a:gd name="connsiteY230" fmla="*/ 1964485 h 6624975"/>
              <a:gd name="connsiteX231" fmla="*/ 9380012 w 9922760"/>
              <a:gd name="connsiteY231" fmla="*/ 1852397 h 6624975"/>
              <a:gd name="connsiteX232" fmla="*/ 9421307 w 9922760"/>
              <a:gd name="connsiteY232" fmla="*/ 1746209 h 6624975"/>
              <a:gd name="connsiteX233" fmla="*/ 9450804 w 9922760"/>
              <a:gd name="connsiteY233" fmla="*/ 1693115 h 6624975"/>
              <a:gd name="connsiteX234" fmla="*/ 9468502 w 9922760"/>
              <a:gd name="connsiteY234" fmla="*/ 1640021 h 6624975"/>
              <a:gd name="connsiteX235" fmla="*/ 9545194 w 9922760"/>
              <a:gd name="connsiteY235" fmla="*/ 1439443 h 6624975"/>
              <a:gd name="connsiteX236" fmla="*/ 9562892 w 9922760"/>
              <a:gd name="connsiteY236" fmla="*/ 1374550 h 6624975"/>
              <a:gd name="connsiteX237" fmla="*/ 9592389 w 9922760"/>
              <a:gd name="connsiteY237" fmla="*/ 1315556 h 6624975"/>
              <a:gd name="connsiteX238" fmla="*/ 9610087 w 9922760"/>
              <a:gd name="connsiteY238" fmla="*/ 1250663 h 6624975"/>
              <a:gd name="connsiteX239" fmla="*/ 9633684 w 9922760"/>
              <a:gd name="connsiteY239" fmla="*/ 1179871 h 6624975"/>
              <a:gd name="connsiteX240" fmla="*/ 9651382 w 9922760"/>
              <a:gd name="connsiteY240" fmla="*/ 1120877 h 6624975"/>
              <a:gd name="connsiteX241" fmla="*/ 9674980 w 9922760"/>
              <a:gd name="connsiteY241" fmla="*/ 1073683 h 6624975"/>
              <a:gd name="connsiteX242" fmla="*/ 9716275 w 9922760"/>
              <a:gd name="connsiteY242" fmla="*/ 949796 h 6624975"/>
              <a:gd name="connsiteX243" fmla="*/ 9733973 w 9922760"/>
              <a:gd name="connsiteY243" fmla="*/ 914400 h 6624975"/>
              <a:gd name="connsiteX244" fmla="*/ 9757571 w 9922760"/>
              <a:gd name="connsiteY244" fmla="*/ 831809 h 6624975"/>
              <a:gd name="connsiteX245" fmla="*/ 9769369 w 9922760"/>
              <a:gd name="connsiteY245" fmla="*/ 790514 h 6624975"/>
              <a:gd name="connsiteX246" fmla="*/ 9781168 w 9922760"/>
              <a:gd name="connsiteY246" fmla="*/ 755117 h 6624975"/>
              <a:gd name="connsiteX247" fmla="*/ 9804766 w 9922760"/>
              <a:gd name="connsiteY247" fmla="*/ 684325 h 6624975"/>
              <a:gd name="connsiteX248" fmla="*/ 9822464 w 9922760"/>
              <a:gd name="connsiteY248" fmla="*/ 631231 h 6624975"/>
              <a:gd name="connsiteX249" fmla="*/ 9828363 w 9922760"/>
              <a:gd name="connsiteY249" fmla="*/ 607634 h 6624975"/>
              <a:gd name="connsiteX250" fmla="*/ 9834262 w 9922760"/>
              <a:gd name="connsiteY250" fmla="*/ 589935 h 6624975"/>
              <a:gd name="connsiteX251" fmla="*/ 9840162 w 9922760"/>
              <a:gd name="connsiteY251" fmla="*/ 566338 h 6624975"/>
              <a:gd name="connsiteX252" fmla="*/ 9899155 w 9922760"/>
              <a:gd name="connsiteY252" fmla="*/ 495546 h 6624975"/>
              <a:gd name="connsiteX253" fmla="*/ 9922753 w 9922760"/>
              <a:gd name="connsiteY253" fmla="*/ 454250 h 662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</a:cxnLst>
            <a:rect l="l" t="t" r="r" b="b"/>
            <a:pathLst>
              <a:path w="9922760" h="6624975">
                <a:moveTo>
                  <a:pt x="9916853" y="401156"/>
                </a:moveTo>
                <a:lnTo>
                  <a:pt x="9757571" y="395257"/>
                </a:lnTo>
                <a:cubicBezTo>
                  <a:pt x="9709388" y="392907"/>
                  <a:pt x="9658341" y="387844"/>
                  <a:pt x="9610087" y="383458"/>
                </a:cubicBezTo>
                <a:cubicBezTo>
                  <a:pt x="9588177" y="376155"/>
                  <a:pt x="9589939" y="375930"/>
                  <a:pt x="9562892" y="371659"/>
                </a:cubicBezTo>
                <a:cubicBezTo>
                  <a:pt x="9535423" y="367322"/>
                  <a:pt x="9480301" y="359861"/>
                  <a:pt x="9480301" y="359861"/>
                </a:cubicBezTo>
                <a:cubicBezTo>
                  <a:pt x="9468502" y="355928"/>
                  <a:pt x="9457246" y="349605"/>
                  <a:pt x="9444905" y="348062"/>
                </a:cubicBezTo>
                <a:cubicBezTo>
                  <a:pt x="9363868" y="337933"/>
                  <a:pt x="9424761" y="344697"/>
                  <a:pt x="9315119" y="336263"/>
                </a:cubicBezTo>
                <a:cubicBezTo>
                  <a:pt x="9243169" y="330728"/>
                  <a:pt x="9255387" y="331593"/>
                  <a:pt x="9191233" y="324465"/>
                </a:cubicBezTo>
                <a:cubicBezTo>
                  <a:pt x="9157311" y="313156"/>
                  <a:pt x="9186472" y="321705"/>
                  <a:pt x="9132239" y="312666"/>
                </a:cubicBezTo>
                <a:cubicBezTo>
                  <a:pt x="9014647" y="293067"/>
                  <a:pt x="9238145" y="325998"/>
                  <a:pt x="9049648" y="300867"/>
                </a:cubicBezTo>
                <a:cubicBezTo>
                  <a:pt x="9037792" y="299286"/>
                  <a:pt x="9026193" y="295670"/>
                  <a:pt x="9014252" y="294968"/>
                </a:cubicBezTo>
                <a:cubicBezTo>
                  <a:pt x="8959251" y="291733"/>
                  <a:pt x="8904103" y="291689"/>
                  <a:pt x="8849070" y="289068"/>
                </a:cubicBezTo>
                <a:cubicBezTo>
                  <a:pt x="8680282" y="281030"/>
                  <a:pt x="8690227" y="281240"/>
                  <a:pt x="8571800" y="271370"/>
                </a:cubicBezTo>
                <a:cubicBezTo>
                  <a:pt x="8508619" y="258734"/>
                  <a:pt x="8541111" y="263757"/>
                  <a:pt x="8430216" y="259572"/>
                </a:cubicBezTo>
                <a:lnTo>
                  <a:pt x="8229638" y="253672"/>
                </a:lnTo>
                <a:cubicBezTo>
                  <a:pt x="8186359" y="252126"/>
                  <a:pt x="8143150" y="248639"/>
                  <a:pt x="8099852" y="247773"/>
                </a:cubicBezTo>
                <a:lnTo>
                  <a:pt x="7639702" y="241874"/>
                </a:lnTo>
                <a:lnTo>
                  <a:pt x="7427326" y="235974"/>
                </a:lnTo>
                <a:lnTo>
                  <a:pt x="6908182" y="224175"/>
                </a:lnTo>
                <a:lnTo>
                  <a:pt x="5976084" y="230075"/>
                </a:lnTo>
                <a:cubicBezTo>
                  <a:pt x="5936708" y="230517"/>
                  <a:pt x="5897475" y="235974"/>
                  <a:pt x="5858097" y="235974"/>
                </a:cubicBezTo>
                <a:cubicBezTo>
                  <a:pt x="5708634" y="235974"/>
                  <a:pt x="5559196" y="232041"/>
                  <a:pt x="5409746" y="230075"/>
                </a:cubicBezTo>
                <a:lnTo>
                  <a:pt x="5268162" y="224175"/>
                </a:lnTo>
                <a:lnTo>
                  <a:pt x="5032187" y="212377"/>
                </a:lnTo>
                <a:cubicBezTo>
                  <a:pt x="4899426" y="199099"/>
                  <a:pt x="5045763" y="212465"/>
                  <a:pt x="4808012" y="200578"/>
                </a:cubicBezTo>
                <a:cubicBezTo>
                  <a:pt x="4784362" y="199396"/>
                  <a:pt x="4760870" y="195862"/>
                  <a:pt x="4737220" y="194679"/>
                </a:cubicBezTo>
                <a:cubicBezTo>
                  <a:pt x="4682193" y="191928"/>
                  <a:pt x="4627099" y="190746"/>
                  <a:pt x="4572038" y="188779"/>
                </a:cubicBezTo>
                <a:lnTo>
                  <a:pt x="4530742" y="182880"/>
                </a:lnTo>
                <a:cubicBezTo>
                  <a:pt x="4513073" y="180671"/>
                  <a:pt x="4495276" y="179499"/>
                  <a:pt x="4477648" y="176981"/>
                </a:cubicBezTo>
                <a:cubicBezTo>
                  <a:pt x="4467722" y="175563"/>
                  <a:pt x="4458061" y="172606"/>
                  <a:pt x="4448151" y="171081"/>
                </a:cubicBezTo>
                <a:cubicBezTo>
                  <a:pt x="4437084" y="169378"/>
                  <a:pt x="4356289" y="159738"/>
                  <a:pt x="4347862" y="159283"/>
                </a:cubicBezTo>
                <a:cubicBezTo>
                  <a:pt x="4292847" y="156309"/>
                  <a:pt x="4237741" y="155350"/>
                  <a:pt x="4182680" y="153383"/>
                </a:cubicBezTo>
                <a:cubicBezTo>
                  <a:pt x="4163016" y="151417"/>
                  <a:pt x="4143386" y="149060"/>
                  <a:pt x="4123687" y="147484"/>
                </a:cubicBezTo>
                <a:cubicBezTo>
                  <a:pt x="4094219" y="145127"/>
                  <a:pt x="4064710" y="143288"/>
                  <a:pt x="4035197" y="141585"/>
                </a:cubicBezTo>
                <a:lnTo>
                  <a:pt x="3675336" y="123886"/>
                </a:lnTo>
                <a:cubicBezTo>
                  <a:pt x="3667470" y="121920"/>
                  <a:pt x="3659765" y="119134"/>
                  <a:pt x="3651738" y="117987"/>
                </a:cubicBezTo>
                <a:cubicBezTo>
                  <a:pt x="3590609" y="109255"/>
                  <a:pt x="3609484" y="117713"/>
                  <a:pt x="3569147" y="106188"/>
                </a:cubicBezTo>
                <a:cubicBezTo>
                  <a:pt x="3543695" y="98916"/>
                  <a:pt x="3556178" y="101079"/>
                  <a:pt x="3527852" y="88490"/>
                </a:cubicBezTo>
                <a:cubicBezTo>
                  <a:pt x="3503237" y="77550"/>
                  <a:pt x="3489105" y="73608"/>
                  <a:pt x="3462959" y="64893"/>
                </a:cubicBezTo>
                <a:lnTo>
                  <a:pt x="3427563" y="53094"/>
                </a:lnTo>
                <a:cubicBezTo>
                  <a:pt x="3407880" y="46533"/>
                  <a:pt x="3380957" y="37058"/>
                  <a:pt x="3362670" y="35396"/>
                </a:cubicBezTo>
                <a:cubicBezTo>
                  <a:pt x="3268336" y="26821"/>
                  <a:pt x="3319449" y="30942"/>
                  <a:pt x="3209287" y="23597"/>
                </a:cubicBezTo>
                <a:cubicBezTo>
                  <a:pt x="3139440" y="6137"/>
                  <a:pt x="3206797" y="21302"/>
                  <a:pt x="3050004" y="11799"/>
                </a:cubicBezTo>
                <a:cubicBezTo>
                  <a:pt x="3030278" y="10603"/>
                  <a:pt x="3010758" y="6689"/>
                  <a:pt x="2991011" y="5899"/>
                </a:cubicBezTo>
                <a:cubicBezTo>
                  <a:pt x="2912391" y="2754"/>
                  <a:pt x="2833695" y="1966"/>
                  <a:pt x="2755037" y="0"/>
                </a:cubicBezTo>
                <a:lnTo>
                  <a:pt x="2218195" y="5899"/>
                </a:lnTo>
                <a:cubicBezTo>
                  <a:pt x="2206236" y="6146"/>
                  <a:pt x="2194668" y="10315"/>
                  <a:pt x="2182799" y="11799"/>
                </a:cubicBezTo>
                <a:cubicBezTo>
                  <a:pt x="2163189" y="14250"/>
                  <a:pt x="2143565" y="17314"/>
                  <a:pt x="2123806" y="17698"/>
                </a:cubicBezTo>
                <a:lnTo>
                  <a:pt x="1575166" y="23597"/>
                </a:lnTo>
                <a:lnTo>
                  <a:pt x="1327393" y="29497"/>
                </a:lnTo>
                <a:lnTo>
                  <a:pt x="802350" y="35396"/>
                </a:lnTo>
                <a:cubicBezTo>
                  <a:pt x="746813" y="36474"/>
                  <a:pt x="691817" y="43986"/>
                  <a:pt x="637168" y="53094"/>
                </a:cubicBezTo>
                <a:cubicBezTo>
                  <a:pt x="631269" y="55061"/>
                  <a:pt x="625469" y="57358"/>
                  <a:pt x="619470" y="58994"/>
                </a:cubicBezTo>
                <a:cubicBezTo>
                  <a:pt x="596003" y="65394"/>
                  <a:pt x="572275" y="70793"/>
                  <a:pt x="548678" y="76692"/>
                </a:cubicBezTo>
                <a:cubicBezTo>
                  <a:pt x="540812" y="78659"/>
                  <a:pt x="532608" y="79580"/>
                  <a:pt x="525080" y="82591"/>
                </a:cubicBezTo>
                <a:cubicBezTo>
                  <a:pt x="515248" y="86524"/>
                  <a:pt x="505630" y="91041"/>
                  <a:pt x="495584" y="94390"/>
                </a:cubicBezTo>
                <a:cubicBezTo>
                  <a:pt x="474726" y="101343"/>
                  <a:pt x="452180" y="103118"/>
                  <a:pt x="430691" y="106188"/>
                </a:cubicBezTo>
                <a:cubicBezTo>
                  <a:pt x="420859" y="112087"/>
                  <a:pt x="411633" y="119141"/>
                  <a:pt x="401194" y="123886"/>
                </a:cubicBezTo>
                <a:cubicBezTo>
                  <a:pt x="377671" y="134578"/>
                  <a:pt x="360752" y="136694"/>
                  <a:pt x="336301" y="141585"/>
                </a:cubicBezTo>
                <a:cubicBezTo>
                  <a:pt x="330402" y="145518"/>
                  <a:pt x="325082" y="150504"/>
                  <a:pt x="318603" y="153383"/>
                </a:cubicBezTo>
                <a:cubicBezTo>
                  <a:pt x="307238" y="158434"/>
                  <a:pt x="283207" y="165182"/>
                  <a:pt x="283207" y="165182"/>
                </a:cubicBezTo>
                <a:cubicBezTo>
                  <a:pt x="277308" y="169115"/>
                  <a:pt x="271851" y="173810"/>
                  <a:pt x="265509" y="176981"/>
                </a:cubicBezTo>
                <a:cubicBezTo>
                  <a:pt x="235835" y="191818"/>
                  <a:pt x="249618" y="169274"/>
                  <a:pt x="212415" y="206477"/>
                </a:cubicBezTo>
                <a:cubicBezTo>
                  <a:pt x="194717" y="224175"/>
                  <a:pt x="174338" y="239549"/>
                  <a:pt x="159320" y="259572"/>
                </a:cubicBezTo>
                <a:cubicBezTo>
                  <a:pt x="153421" y="267438"/>
                  <a:pt x="147337" y="275168"/>
                  <a:pt x="141622" y="283169"/>
                </a:cubicBezTo>
                <a:cubicBezTo>
                  <a:pt x="137501" y="288938"/>
                  <a:pt x="134078" y="295195"/>
                  <a:pt x="129824" y="300867"/>
                </a:cubicBezTo>
                <a:cubicBezTo>
                  <a:pt x="122269" y="310940"/>
                  <a:pt x="114092" y="320532"/>
                  <a:pt x="106226" y="330364"/>
                </a:cubicBezTo>
                <a:cubicBezTo>
                  <a:pt x="104260" y="336263"/>
                  <a:pt x="103108" y="342500"/>
                  <a:pt x="100327" y="348062"/>
                </a:cubicBezTo>
                <a:cubicBezTo>
                  <a:pt x="97156" y="354404"/>
                  <a:pt x="91408" y="359281"/>
                  <a:pt x="88528" y="365760"/>
                </a:cubicBezTo>
                <a:cubicBezTo>
                  <a:pt x="83477" y="377125"/>
                  <a:pt x="76729" y="401156"/>
                  <a:pt x="76729" y="401156"/>
                </a:cubicBezTo>
                <a:cubicBezTo>
                  <a:pt x="74763" y="412955"/>
                  <a:pt x="73176" y="424823"/>
                  <a:pt x="70830" y="436552"/>
                </a:cubicBezTo>
                <a:cubicBezTo>
                  <a:pt x="69240" y="444503"/>
                  <a:pt x="66690" y="452235"/>
                  <a:pt x="64931" y="460150"/>
                </a:cubicBezTo>
                <a:cubicBezTo>
                  <a:pt x="62756" y="469938"/>
                  <a:pt x="61206" y="479858"/>
                  <a:pt x="59031" y="489646"/>
                </a:cubicBezTo>
                <a:cubicBezTo>
                  <a:pt x="51158" y="525072"/>
                  <a:pt x="51880" y="508067"/>
                  <a:pt x="47233" y="554539"/>
                </a:cubicBezTo>
                <a:cubicBezTo>
                  <a:pt x="44682" y="580051"/>
                  <a:pt x="43462" y="605680"/>
                  <a:pt x="41333" y="631231"/>
                </a:cubicBezTo>
                <a:cubicBezTo>
                  <a:pt x="35831" y="697254"/>
                  <a:pt x="36791" y="685271"/>
                  <a:pt x="29535" y="743319"/>
                </a:cubicBezTo>
                <a:cubicBezTo>
                  <a:pt x="25602" y="853440"/>
                  <a:pt x="20184" y="963519"/>
                  <a:pt x="17736" y="1073683"/>
                </a:cubicBezTo>
                <a:cubicBezTo>
                  <a:pt x="10700" y="1390307"/>
                  <a:pt x="15239" y="1250707"/>
                  <a:pt x="5937" y="1492537"/>
                </a:cubicBezTo>
                <a:cubicBezTo>
                  <a:pt x="-1123" y="1986759"/>
                  <a:pt x="-2792" y="1835758"/>
                  <a:pt x="5937" y="2342044"/>
                </a:cubicBezTo>
                <a:cubicBezTo>
                  <a:pt x="12516" y="2723610"/>
                  <a:pt x="5944" y="2471932"/>
                  <a:pt x="17736" y="2672408"/>
                </a:cubicBezTo>
                <a:cubicBezTo>
                  <a:pt x="27702" y="2841837"/>
                  <a:pt x="20049" y="2748172"/>
                  <a:pt x="29535" y="2937879"/>
                </a:cubicBezTo>
                <a:cubicBezTo>
                  <a:pt x="31011" y="2967404"/>
                  <a:pt x="33590" y="2996864"/>
                  <a:pt x="35434" y="3026369"/>
                </a:cubicBezTo>
                <a:cubicBezTo>
                  <a:pt x="37523" y="3059791"/>
                  <a:pt x="38473" y="3093293"/>
                  <a:pt x="41333" y="3126658"/>
                </a:cubicBezTo>
                <a:cubicBezTo>
                  <a:pt x="44374" y="3162142"/>
                  <a:pt x="53132" y="3232846"/>
                  <a:pt x="53132" y="3232846"/>
                </a:cubicBezTo>
                <a:cubicBezTo>
                  <a:pt x="55098" y="3297739"/>
                  <a:pt x="55868" y="3362679"/>
                  <a:pt x="59031" y="3427525"/>
                </a:cubicBezTo>
                <a:cubicBezTo>
                  <a:pt x="59803" y="3443360"/>
                  <a:pt x="63079" y="3458974"/>
                  <a:pt x="64931" y="3474720"/>
                </a:cubicBezTo>
                <a:cubicBezTo>
                  <a:pt x="67012" y="3492405"/>
                  <a:pt x="68864" y="3510116"/>
                  <a:pt x="70830" y="3527814"/>
                </a:cubicBezTo>
                <a:cubicBezTo>
                  <a:pt x="72796" y="3576975"/>
                  <a:pt x="73922" y="3626177"/>
                  <a:pt x="76729" y="3675298"/>
                </a:cubicBezTo>
                <a:cubicBezTo>
                  <a:pt x="77856" y="3695029"/>
                  <a:pt x="80364" y="3714659"/>
                  <a:pt x="82629" y="3734292"/>
                </a:cubicBezTo>
                <a:cubicBezTo>
                  <a:pt x="94098" y="3833690"/>
                  <a:pt x="90874" y="3809138"/>
                  <a:pt x="106226" y="3893574"/>
                </a:cubicBezTo>
                <a:cubicBezTo>
                  <a:pt x="108193" y="3934870"/>
                  <a:pt x="108465" y="3976281"/>
                  <a:pt x="112126" y="4017461"/>
                </a:cubicBezTo>
                <a:cubicBezTo>
                  <a:pt x="119649" y="4102096"/>
                  <a:pt x="131064" y="4161395"/>
                  <a:pt x="141622" y="4241636"/>
                </a:cubicBezTo>
                <a:cubicBezTo>
                  <a:pt x="147827" y="4288792"/>
                  <a:pt x="152088" y="4336212"/>
                  <a:pt x="159320" y="4383221"/>
                </a:cubicBezTo>
                <a:cubicBezTo>
                  <a:pt x="163894" y="4412952"/>
                  <a:pt x="172228" y="4442014"/>
                  <a:pt x="177018" y="4471711"/>
                </a:cubicBezTo>
                <a:cubicBezTo>
                  <a:pt x="182067" y="4503015"/>
                  <a:pt x="183518" y="4534839"/>
                  <a:pt x="188817" y="4566101"/>
                </a:cubicBezTo>
                <a:cubicBezTo>
                  <a:pt x="203190" y="4650900"/>
                  <a:pt x="219968" y="4735274"/>
                  <a:pt x="236012" y="4819773"/>
                </a:cubicBezTo>
                <a:cubicBezTo>
                  <a:pt x="249465" y="4890625"/>
                  <a:pt x="258724" y="4962467"/>
                  <a:pt x="277307" y="5032150"/>
                </a:cubicBezTo>
                <a:cubicBezTo>
                  <a:pt x="319381" y="5189922"/>
                  <a:pt x="285037" y="5049845"/>
                  <a:pt x="318603" y="5226828"/>
                </a:cubicBezTo>
                <a:cubicBezTo>
                  <a:pt x="333550" y="5305639"/>
                  <a:pt x="353600" y="5383520"/>
                  <a:pt x="365798" y="5462803"/>
                </a:cubicBezTo>
                <a:cubicBezTo>
                  <a:pt x="404169" y="5712207"/>
                  <a:pt x="356989" y="5426859"/>
                  <a:pt x="389395" y="5580790"/>
                </a:cubicBezTo>
                <a:cubicBezTo>
                  <a:pt x="394320" y="5604185"/>
                  <a:pt x="403472" y="5677701"/>
                  <a:pt x="412993" y="5704676"/>
                </a:cubicBezTo>
                <a:cubicBezTo>
                  <a:pt x="418847" y="5721262"/>
                  <a:pt x="430414" y="5735402"/>
                  <a:pt x="436590" y="5751871"/>
                </a:cubicBezTo>
                <a:cubicBezTo>
                  <a:pt x="477003" y="5859639"/>
                  <a:pt x="424485" y="5727654"/>
                  <a:pt x="495584" y="5869858"/>
                </a:cubicBezTo>
                <a:cubicBezTo>
                  <a:pt x="499517" y="5877724"/>
                  <a:pt x="503918" y="5885372"/>
                  <a:pt x="507382" y="5893455"/>
                </a:cubicBezTo>
                <a:cubicBezTo>
                  <a:pt x="509832" y="5899171"/>
                  <a:pt x="509667" y="5906094"/>
                  <a:pt x="513282" y="5911154"/>
                </a:cubicBezTo>
                <a:cubicBezTo>
                  <a:pt x="519748" y="5920206"/>
                  <a:pt x="529554" y="5926380"/>
                  <a:pt x="536879" y="5934751"/>
                </a:cubicBezTo>
                <a:cubicBezTo>
                  <a:pt x="591231" y="5996867"/>
                  <a:pt x="509634" y="5915776"/>
                  <a:pt x="584074" y="5981946"/>
                </a:cubicBezTo>
                <a:cubicBezTo>
                  <a:pt x="602734" y="5998532"/>
                  <a:pt x="604758" y="6007037"/>
                  <a:pt x="625369" y="6017342"/>
                </a:cubicBezTo>
                <a:cubicBezTo>
                  <a:pt x="630931" y="6020123"/>
                  <a:pt x="637168" y="6021275"/>
                  <a:pt x="643067" y="6023241"/>
                </a:cubicBezTo>
                <a:cubicBezTo>
                  <a:pt x="647000" y="6029140"/>
                  <a:pt x="649330" y="6036510"/>
                  <a:pt x="654866" y="6040939"/>
                </a:cubicBezTo>
                <a:cubicBezTo>
                  <a:pt x="659722" y="6044824"/>
                  <a:pt x="667165" y="6043754"/>
                  <a:pt x="672564" y="6046839"/>
                </a:cubicBezTo>
                <a:cubicBezTo>
                  <a:pt x="681101" y="6051717"/>
                  <a:pt x="688531" y="6058337"/>
                  <a:pt x="696162" y="6064537"/>
                </a:cubicBezTo>
                <a:cubicBezTo>
                  <a:pt x="720002" y="6083907"/>
                  <a:pt x="739480" y="6109793"/>
                  <a:pt x="766954" y="6123530"/>
                </a:cubicBezTo>
                <a:cubicBezTo>
                  <a:pt x="781867" y="6130987"/>
                  <a:pt x="807704" y="6143152"/>
                  <a:pt x="820048" y="6153027"/>
                </a:cubicBezTo>
                <a:cubicBezTo>
                  <a:pt x="830906" y="6161713"/>
                  <a:pt x="839080" y="6173367"/>
                  <a:pt x="849545" y="6182524"/>
                </a:cubicBezTo>
                <a:cubicBezTo>
                  <a:pt x="854881" y="6187193"/>
                  <a:pt x="861796" y="6189784"/>
                  <a:pt x="867243" y="6194323"/>
                </a:cubicBezTo>
                <a:cubicBezTo>
                  <a:pt x="896197" y="6218451"/>
                  <a:pt x="873195" y="6207630"/>
                  <a:pt x="908538" y="6229719"/>
                </a:cubicBezTo>
                <a:cubicBezTo>
                  <a:pt x="915996" y="6234380"/>
                  <a:pt x="924448" y="6237246"/>
                  <a:pt x="932136" y="6241517"/>
                </a:cubicBezTo>
                <a:cubicBezTo>
                  <a:pt x="942159" y="6247085"/>
                  <a:pt x="951194" y="6254470"/>
                  <a:pt x="961633" y="6259215"/>
                </a:cubicBezTo>
                <a:cubicBezTo>
                  <a:pt x="972955" y="6264361"/>
                  <a:pt x="985737" y="6265802"/>
                  <a:pt x="997029" y="6271014"/>
                </a:cubicBezTo>
                <a:cubicBezTo>
                  <a:pt x="1011424" y="6277658"/>
                  <a:pt x="1024144" y="6287522"/>
                  <a:pt x="1038324" y="6294612"/>
                </a:cubicBezTo>
                <a:cubicBezTo>
                  <a:pt x="1047796" y="6299348"/>
                  <a:pt x="1058349" y="6301674"/>
                  <a:pt x="1067821" y="6306410"/>
                </a:cubicBezTo>
                <a:cubicBezTo>
                  <a:pt x="1074163" y="6309581"/>
                  <a:pt x="1078793" y="6315967"/>
                  <a:pt x="1085519" y="6318209"/>
                </a:cubicBezTo>
                <a:cubicBezTo>
                  <a:pt x="1102718" y="6323942"/>
                  <a:pt x="1120915" y="6326075"/>
                  <a:pt x="1138613" y="6330008"/>
                </a:cubicBezTo>
                <a:cubicBezTo>
                  <a:pt x="1229187" y="6375295"/>
                  <a:pt x="1104077" y="6315267"/>
                  <a:pt x="1233003" y="6365404"/>
                </a:cubicBezTo>
                <a:cubicBezTo>
                  <a:pt x="1249396" y="6371779"/>
                  <a:pt x="1263934" y="6382304"/>
                  <a:pt x="1280198" y="6389001"/>
                </a:cubicBezTo>
                <a:cubicBezTo>
                  <a:pt x="1297448" y="6396104"/>
                  <a:pt x="1317295" y="6397101"/>
                  <a:pt x="1333292" y="6406699"/>
                </a:cubicBezTo>
                <a:cubicBezTo>
                  <a:pt x="1371387" y="6429556"/>
                  <a:pt x="1351545" y="6422148"/>
                  <a:pt x="1392286" y="6430297"/>
                </a:cubicBezTo>
                <a:cubicBezTo>
                  <a:pt x="1443320" y="6460918"/>
                  <a:pt x="1399422" y="6439983"/>
                  <a:pt x="1468977" y="6453894"/>
                </a:cubicBezTo>
                <a:cubicBezTo>
                  <a:pt x="1483015" y="6456702"/>
                  <a:pt x="1496384" y="6462221"/>
                  <a:pt x="1510273" y="6465693"/>
                </a:cubicBezTo>
                <a:cubicBezTo>
                  <a:pt x="1520000" y="6468125"/>
                  <a:pt x="1530081" y="6469009"/>
                  <a:pt x="1539769" y="6471592"/>
                </a:cubicBezTo>
                <a:cubicBezTo>
                  <a:pt x="1559606" y="6476882"/>
                  <a:pt x="1578737" y="6484768"/>
                  <a:pt x="1598763" y="6489290"/>
                </a:cubicBezTo>
                <a:cubicBezTo>
                  <a:pt x="1639768" y="6498549"/>
                  <a:pt x="1681866" y="6502692"/>
                  <a:pt x="1722649" y="6512888"/>
                </a:cubicBezTo>
                <a:cubicBezTo>
                  <a:pt x="1746247" y="6518787"/>
                  <a:pt x="1770005" y="6524076"/>
                  <a:pt x="1793442" y="6530586"/>
                </a:cubicBezTo>
                <a:cubicBezTo>
                  <a:pt x="1805425" y="6533915"/>
                  <a:pt x="1816609" y="6540120"/>
                  <a:pt x="1828838" y="6542385"/>
                </a:cubicBezTo>
                <a:cubicBezTo>
                  <a:pt x="1942666" y="6563465"/>
                  <a:pt x="1935848" y="6557456"/>
                  <a:pt x="2035315" y="6565982"/>
                </a:cubicBezTo>
                <a:cubicBezTo>
                  <a:pt x="2287224" y="6587574"/>
                  <a:pt x="2054434" y="6566897"/>
                  <a:pt x="2235893" y="6589579"/>
                </a:cubicBezTo>
                <a:cubicBezTo>
                  <a:pt x="2257445" y="6592273"/>
                  <a:pt x="2279248" y="6592670"/>
                  <a:pt x="2300786" y="6595479"/>
                </a:cubicBezTo>
                <a:cubicBezTo>
                  <a:pt x="2324508" y="6598573"/>
                  <a:pt x="2347765" y="6604987"/>
                  <a:pt x="2371578" y="6607277"/>
                </a:cubicBezTo>
                <a:cubicBezTo>
                  <a:pt x="2450095" y="6614827"/>
                  <a:pt x="2607553" y="6624975"/>
                  <a:pt x="2607553" y="6624975"/>
                </a:cubicBezTo>
                <a:lnTo>
                  <a:pt x="2896621" y="6619076"/>
                </a:lnTo>
                <a:cubicBezTo>
                  <a:pt x="2912465" y="6618520"/>
                  <a:pt x="2928071" y="6615029"/>
                  <a:pt x="2943816" y="6613177"/>
                </a:cubicBezTo>
                <a:cubicBezTo>
                  <a:pt x="2968744" y="6610244"/>
                  <a:pt x="3012068" y="6606279"/>
                  <a:pt x="3038206" y="6601378"/>
                </a:cubicBezTo>
                <a:cubicBezTo>
                  <a:pt x="3056025" y="6598037"/>
                  <a:pt x="3073782" y="6594250"/>
                  <a:pt x="3091300" y="6589579"/>
                </a:cubicBezTo>
                <a:cubicBezTo>
                  <a:pt x="3103317" y="6586375"/>
                  <a:pt x="3114501" y="6580220"/>
                  <a:pt x="3126696" y="6577781"/>
                </a:cubicBezTo>
                <a:cubicBezTo>
                  <a:pt x="3190620" y="6564996"/>
                  <a:pt x="3232491" y="6564435"/>
                  <a:pt x="3297777" y="6560083"/>
                </a:cubicBezTo>
                <a:cubicBezTo>
                  <a:pt x="3391402" y="6546707"/>
                  <a:pt x="3276073" y="6563510"/>
                  <a:pt x="3409865" y="6542385"/>
                </a:cubicBezTo>
                <a:cubicBezTo>
                  <a:pt x="3449873" y="6536068"/>
                  <a:pt x="3461564" y="6535329"/>
                  <a:pt x="3504255" y="6530586"/>
                </a:cubicBezTo>
                <a:cubicBezTo>
                  <a:pt x="3623127" y="6504169"/>
                  <a:pt x="3491710" y="6531534"/>
                  <a:pt x="3704833" y="6501089"/>
                </a:cubicBezTo>
                <a:cubicBezTo>
                  <a:pt x="3799701" y="6487537"/>
                  <a:pt x="3890297" y="6470345"/>
                  <a:pt x="3988002" y="6465693"/>
                </a:cubicBezTo>
                <a:lnTo>
                  <a:pt x="4111888" y="6459794"/>
                </a:lnTo>
                <a:cubicBezTo>
                  <a:pt x="4231719" y="6444815"/>
                  <a:pt x="4174663" y="6450427"/>
                  <a:pt x="4282969" y="6442095"/>
                </a:cubicBezTo>
                <a:cubicBezTo>
                  <a:pt x="4347984" y="6431260"/>
                  <a:pt x="4315983" y="6435306"/>
                  <a:pt x="4418655" y="6430297"/>
                </a:cubicBezTo>
                <a:lnTo>
                  <a:pt x="4560239" y="6424397"/>
                </a:lnTo>
                <a:lnTo>
                  <a:pt x="5203269" y="6430297"/>
                </a:lnTo>
                <a:cubicBezTo>
                  <a:pt x="5219121" y="6430568"/>
                  <a:pt x="5234610" y="6436196"/>
                  <a:pt x="5250464" y="6436196"/>
                </a:cubicBezTo>
                <a:cubicBezTo>
                  <a:pt x="5384197" y="6436196"/>
                  <a:pt x="5517901" y="6432263"/>
                  <a:pt x="5651620" y="6430297"/>
                </a:cubicBezTo>
                <a:cubicBezTo>
                  <a:pt x="5710613" y="6428330"/>
                  <a:pt x="5769574" y="6424397"/>
                  <a:pt x="5828600" y="6424397"/>
                </a:cubicBezTo>
                <a:cubicBezTo>
                  <a:pt x="6510024" y="6424397"/>
                  <a:pt x="6309525" y="6401187"/>
                  <a:pt x="6589617" y="6436196"/>
                </a:cubicBezTo>
                <a:lnTo>
                  <a:pt x="6884585" y="6430297"/>
                </a:lnTo>
                <a:cubicBezTo>
                  <a:pt x="6904336" y="6429639"/>
                  <a:pt x="6923828" y="6425090"/>
                  <a:pt x="6943578" y="6424397"/>
                </a:cubicBezTo>
                <a:cubicBezTo>
                  <a:pt x="7035965" y="6421155"/>
                  <a:pt x="7128428" y="6420622"/>
                  <a:pt x="7220848" y="6418498"/>
                </a:cubicBezTo>
                <a:lnTo>
                  <a:pt x="7456822" y="6412599"/>
                </a:lnTo>
                <a:cubicBezTo>
                  <a:pt x="7503565" y="6403250"/>
                  <a:pt x="7477352" y="6411183"/>
                  <a:pt x="7533514" y="6383102"/>
                </a:cubicBezTo>
                <a:cubicBezTo>
                  <a:pt x="7541380" y="6379169"/>
                  <a:pt x="7550893" y="6377521"/>
                  <a:pt x="7557111" y="6371303"/>
                </a:cubicBezTo>
                <a:cubicBezTo>
                  <a:pt x="7563010" y="6365404"/>
                  <a:pt x="7568223" y="6358727"/>
                  <a:pt x="7574809" y="6353605"/>
                </a:cubicBezTo>
                <a:cubicBezTo>
                  <a:pt x="7586002" y="6344899"/>
                  <a:pt x="7600179" y="6340035"/>
                  <a:pt x="7610206" y="6330008"/>
                </a:cubicBezTo>
                <a:lnTo>
                  <a:pt x="7651501" y="6288712"/>
                </a:lnTo>
                <a:cubicBezTo>
                  <a:pt x="7657400" y="6282813"/>
                  <a:pt x="7664350" y="6277803"/>
                  <a:pt x="7669199" y="6271014"/>
                </a:cubicBezTo>
                <a:cubicBezTo>
                  <a:pt x="7679031" y="6257249"/>
                  <a:pt x="7688382" y="6243127"/>
                  <a:pt x="7698696" y="6229719"/>
                </a:cubicBezTo>
                <a:cubicBezTo>
                  <a:pt x="7708060" y="6217546"/>
                  <a:pt x="7718978" y="6206610"/>
                  <a:pt x="7728193" y="6194323"/>
                </a:cubicBezTo>
                <a:cubicBezTo>
                  <a:pt x="7736701" y="6182979"/>
                  <a:pt x="7743450" y="6170394"/>
                  <a:pt x="7751790" y="6158926"/>
                </a:cubicBezTo>
                <a:cubicBezTo>
                  <a:pt x="7821373" y="6063249"/>
                  <a:pt x="7806795" y="6086090"/>
                  <a:pt x="7863878" y="6011443"/>
                </a:cubicBezTo>
                <a:cubicBezTo>
                  <a:pt x="7875823" y="5995822"/>
                  <a:pt x="7887475" y="5979980"/>
                  <a:pt x="7899274" y="5964248"/>
                </a:cubicBezTo>
                <a:cubicBezTo>
                  <a:pt x="7927249" y="5926948"/>
                  <a:pt x="7938744" y="5909488"/>
                  <a:pt x="7970066" y="5875757"/>
                </a:cubicBezTo>
                <a:cubicBezTo>
                  <a:pt x="7983312" y="5861492"/>
                  <a:pt x="7998787" y="5849323"/>
                  <a:pt x="8011362" y="5834462"/>
                </a:cubicBezTo>
                <a:cubicBezTo>
                  <a:pt x="8071277" y="5763655"/>
                  <a:pt x="7986411" y="5835815"/>
                  <a:pt x="8082154" y="5740072"/>
                </a:cubicBezTo>
                <a:cubicBezTo>
                  <a:pt x="8141639" y="5680587"/>
                  <a:pt x="8068256" y="5755707"/>
                  <a:pt x="8129349" y="5686978"/>
                </a:cubicBezTo>
                <a:cubicBezTo>
                  <a:pt x="8161910" y="5650347"/>
                  <a:pt x="8166017" y="5661261"/>
                  <a:pt x="8200141" y="5604387"/>
                </a:cubicBezTo>
                <a:cubicBezTo>
                  <a:pt x="8214757" y="5580027"/>
                  <a:pt x="8224313" y="5563040"/>
                  <a:pt x="8241437" y="5539494"/>
                </a:cubicBezTo>
                <a:cubicBezTo>
                  <a:pt x="8248843" y="5529311"/>
                  <a:pt x="8258310" y="5520643"/>
                  <a:pt x="8265034" y="5509997"/>
                </a:cubicBezTo>
                <a:cubicBezTo>
                  <a:pt x="8281966" y="5483188"/>
                  <a:pt x="8295915" y="5454596"/>
                  <a:pt x="8312229" y="5427406"/>
                </a:cubicBezTo>
                <a:cubicBezTo>
                  <a:pt x="8319525" y="5415247"/>
                  <a:pt x="8330559" y="5405176"/>
                  <a:pt x="8335826" y="5392010"/>
                </a:cubicBezTo>
                <a:cubicBezTo>
                  <a:pt x="8344254" y="5370942"/>
                  <a:pt x="8348402" y="5358205"/>
                  <a:pt x="8359424" y="5338916"/>
                </a:cubicBezTo>
                <a:cubicBezTo>
                  <a:pt x="8370802" y="5319005"/>
                  <a:pt x="8386304" y="5301215"/>
                  <a:pt x="8394820" y="5279923"/>
                </a:cubicBezTo>
                <a:cubicBezTo>
                  <a:pt x="8417251" y="5223842"/>
                  <a:pt x="8403709" y="5260607"/>
                  <a:pt x="8430216" y="5167835"/>
                </a:cubicBezTo>
                <a:cubicBezTo>
                  <a:pt x="8434149" y="5154070"/>
                  <a:pt x="8435613" y="5139344"/>
                  <a:pt x="8442015" y="5126539"/>
                </a:cubicBezTo>
                <a:cubicBezTo>
                  <a:pt x="8453814" y="5102942"/>
                  <a:pt x="8467173" y="5080062"/>
                  <a:pt x="8477411" y="5055747"/>
                </a:cubicBezTo>
                <a:cubicBezTo>
                  <a:pt x="8482966" y="5042553"/>
                  <a:pt x="8484506" y="5027973"/>
                  <a:pt x="8489209" y="5014452"/>
                </a:cubicBezTo>
                <a:cubicBezTo>
                  <a:pt x="8500248" y="4982714"/>
                  <a:pt x="8515375" y="4952372"/>
                  <a:pt x="8524606" y="4920062"/>
                </a:cubicBezTo>
                <a:cubicBezTo>
                  <a:pt x="8528539" y="4906297"/>
                  <a:pt x="8531701" y="4892288"/>
                  <a:pt x="8536404" y="4878766"/>
                </a:cubicBezTo>
                <a:cubicBezTo>
                  <a:pt x="8547443" y="4847028"/>
                  <a:pt x="8562144" y="4816562"/>
                  <a:pt x="8571800" y="4784377"/>
                </a:cubicBezTo>
                <a:cubicBezTo>
                  <a:pt x="8577699" y="4764712"/>
                  <a:pt x="8582665" y="4744743"/>
                  <a:pt x="8589498" y="4725383"/>
                </a:cubicBezTo>
                <a:cubicBezTo>
                  <a:pt x="8607958" y="4673080"/>
                  <a:pt x="8604406" y="4696499"/>
                  <a:pt x="8624895" y="4648692"/>
                </a:cubicBezTo>
                <a:cubicBezTo>
                  <a:pt x="8631513" y="4633249"/>
                  <a:pt x="8635079" y="4616525"/>
                  <a:pt x="8642593" y="4601497"/>
                </a:cubicBezTo>
                <a:cubicBezTo>
                  <a:pt x="8650889" y="4584904"/>
                  <a:pt x="8663792" y="4570895"/>
                  <a:pt x="8672089" y="4554302"/>
                </a:cubicBezTo>
                <a:lnTo>
                  <a:pt x="8683888" y="4530705"/>
                </a:lnTo>
                <a:cubicBezTo>
                  <a:pt x="8697820" y="4474978"/>
                  <a:pt x="8688435" y="4498014"/>
                  <a:pt x="8707486" y="4459912"/>
                </a:cubicBezTo>
                <a:cubicBezTo>
                  <a:pt x="8713385" y="4436315"/>
                  <a:pt x="8721744" y="4413199"/>
                  <a:pt x="8725184" y="4389120"/>
                </a:cubicBezTo>
                <a:cubicBezTo>
                  <a:pt x="8727150" y="4375355"/>
                  <a:pt x="8727956" y="4361374"/>
                  <a:pt x="8731083" y="4347825"/>
                </a:cubicBezTo>
                <a:cubicBezTo>
                  <a:pt x="8754491" y="4246388"/>
                  <a:pt x="8741605" y="4415747"/>
                  <a:pt x="8772378" y="4200341"/>
                </a:cubicBezTo>
                <a:cubicBezTo>
                  <a:pt x="8776311" y="4172811"/>
                  <a:pt x="8780051" y="4145252"/>
                  <a:pt x="8784177" y="4117750"/>
                </a:cubicBezTo>
                <a:cubicBezTo>
                  <a:pt x="8785951" y="4105921"/>
                  <a:pt x="8788385" y="4094195"/>
                  <a:pt x="8790077" y="4082354"/>
                </a:cubicBezTo>
                <a:cubicBezTo>
                  <a:pt x="8792319" y="4066659"/>
                  <a:pt x="8792867" y="4050705"/>
                  <a:pt x="8795976" y="4035159"/>
                </a:cubicBezTo>
                <a:cubicBezTo>
                  <a:pt x="8803467" y="3997704"/>
                  <a:pt x="8809959" y="3993719"/>
                  <a:pt x="8819573" y="3958467"/>
                </a:cubicBezTo>
                <a:cubicBezTo>
                  <a:pt x="8832814" y="3909915"/>
                  <a:pt x="8817866" y="3947599"/>
                  <a:pt x="8831372" y="3893574"/>
                </a:cubicBezTo>
                <a:cubicBezTo>
                  <a:pt x="8836351" y="3873657"/>
                  <a:pt x="8843171" y="3854245"/>
                  <a:pt x="8849070" y="3834581"/>
                </a:cubicBezTo>
                <a:cubicBezTo>
                  <a:pt x="8854010" y="3799997"/>
                  <a:pt x="8855389" y="3780227"/>
                  <a:pt x="8866768" y="3746090"/>
                </a:cubicBezTo>
                <a:cubicBezTo>
                  <a:pt x="8873466" y="3725998"/>
                  <a:pt x="8883668" y="3707189"/>
                  <a:pt x="8890366" y="3687097"/>
                </a:cubicBezTo>
                <a:cubicBezTo>
                  <a:pt x="8897456" y="3665827"/>
                  <a:pt x="8900775" y="3643407"/>
                  <a:pt x="8908064" y="3622204"/>
                </a:cubicBezTo>
                <a:cubicBezTo>
                  <a:pt x="8922429" y="3580413"/>
                  <a:pt x="8943630" y="3540950"/>
                  <a:pt x="8955258" y="3498317"/>
                </a:cubicBezTo>
                <a:cubicBezTo>
                  <a:pt x="8961158" y="3476686"/>
                  <a:pt x="8966055" y="3454757"/>
                  <a:pt x="8972957" y="3433425"/>
                </a:cubicBezTo>
                <a:cubicBezTo>
                  <a:pt x="8987697" y="3387864"/>
                  <a:pt x="9006639" y="3343680"/>
                  <a:pt x="9020151" y="3297739"/>
                </a:cubicBezTo>
                <a:lnTo>
                  <a:pt x="9049648" y="3197450"/>
                </a:lnTo>
                <a:cubicBezTo>
                  <a:pt x="9058483" y="3100258"/>
                  <a:pt x="9050279" y="3153629"/>
                  <a:pt x="9079145" y="3038168"/>
                </a:cubicBezTo>
                <a:lnTo>
                  <a:pt x="9090944" y="2990973"/>
                </a:lnTo>
                <a:cubicBezTo>
                  <a:pt x="9094877" y="2975241"/>
                  <a:pt x="9097048" y="2958961"/>
                  <a:pt x="9102742" y="2943778"/>
                </a:cubicBezTo>
                <a:cubicBezTo>
                  <a:pt x="9108641" y="2928046"/>
                  <a:pt x="9115429" y="2912620"/>
                  <a:pt x="9120440" y="2896583"/>
                </a:cubicBezTo>
                <a:cubicBezTo>
                  <a:pt x="9128083" y="2872125"/>
                  <a:pt x="9138284" y="2820133"/>
                  <a:pt x="9144038" y="2796294"/>
                </a:cubicBezTo>
                <a:cubicBezTo>
                  <a:pt x="9153550" y="2756886"/>
                  <a:pt x="9163703" y="2717636"/>
                  <a:pt x="9173535" y="2678307"/>
                </a:cubicBezTo>
                <a:cubicBezTo>
                  <a:pt x="9177468" y="2662575"/>
                  <a:pt x="9182667" y="2647107"/>
                  <a:pt x="9185333" y="2631112"/>
                </a:cubicBezTo>
                <a:cubicBezTo>
                  <a:pt x="9187300" y="2619313"/>
                  <a:pt x="9189541" y="2607557"/>
                  <a:pt x="9191233" y="2595716"/>
                </a:cubicBezTo>
                <a:cubicBezTo>
                  <a:pt x="9193475" y="2580021"/>
                  <a:pt x="9194023" y="2564067"/>
                  <a:pt x="9197132" y="2548521"/>
                </a:cubicBezTo>
                <a:cubicBezTo>
                  <a:pt x="9215452" y="2456920"/>
                  <a:pt x="9210870" y="2564435"/>
                  <a:pt x="9232528" y="2412836"/>
                </a:cubicBezTo>
                <a:cubicBezTo>
                  <a:pt x="9236461" y="2385306"/>
                  <a:pt x="9237582" y="2357224"/>
                  <a:pt x="9244327" y="2330245"/>
                </a:cubicBezTo>
                <a:cubicBezTo>
                  <a:pt x="9248260" y="2314513"/>
                  <a:pt x="9251948" y="2298718"/>
                  <a:pt x="9256126" y="2283050"/>
                </a:cubicBezTo>
                <a:cubicBezTo>
                  <a:pt x="9259815" y="2269218"/>
                  <a:pt x="9264452" y="2255643"/>
                  <a:pt x="9267924" y="2241755"/>
                </a:cubicBezTo>
                <a:cubicBezTo>
                  <a:pt x="9272321" y="2224167"/>
                  <a:pt x="9274668" y="2206072"/>
                  <a:pt x="9279723" y="2188661"/>
                </a:cubicBezTo>
                <a:cubicBezTo>
                  <a:pt x="9292381" y="2145062"/>
                  <a:pt x="9308546" y="2102527"/>
                  <a:pt x="9321018" y="2058875"/>
                </a:cubicBezTo>
                <a:cubicBezTo>
                  <a:pt x="9324951" y="2045110"/>
                  <a:pt x="9328547" y="2031243"/>
                  <a:pt x="9332817" y="2017579"/>
                </a:cubicBezTo>
                <a:cubicBezTo>
                  <a:pt x="9338381" y="1999773"/>
                  <a:pt x="9345522" y="1982460"/>
                  <a:pt x="9350515" y="1964485"/>
                </a:cubicBezTo>
                <a:cubicBezTo>
                  <a:pt x="9371565" y="1888707"/>
                  <a:pt x="9351672" y="1931749"/>
                  <a:pt x="9380012" y="1852397"/>
                </a:cubicBezTo>
                <a:cubicBezTo>
                  <a:pt x="9392785" y="1816631"/>
                  <a:pt x="9402863" y="1779408"/>
                  <a:pt x="9421307" y="1746209"/>
                </a:cubicBezTo>
                <a:cubicBezTo>
                  <a:pt x="9431139" y="1728511"/>
                  <a:pt x="9442581" y="1711616"/>
                  <a:pt x="9450804" y="1693115"/>
                </a:cubicBezTo>
                <a:cubicBezTo>
                  <a:pt x="9458381" y="1676068"/>
                  <a:pt x="9462053" y="1657526"/>
                  <a:pt x="9468502" y="1640021"/>
                </a:cubicBezTo>
                <a:cubicBezTo>
                  <a:pt x="9493636" y="1571801"/>
                  <a:pt x="9525559" y="1511440"/>
                  <a:pt x="9545194" y="1439443"/>
                </a:cubicBezTo>
                <a:cubicBezTo>
                  <a:pt x="9551093" y="1417812"/>
                  <a:pt x="9554910" y="1395502"/>
                  <a:pt x="9562892" y="1374550"/>
                </a:cubicBezTo>
                <a:cubicBezTo>
                  <a:pt x="9570719" y="1354005"/>
                  <a:pt x="9584562" y="1336101"/>
                  <a:pt x="9592389" y="1315556"/>
                </a:cubicBezTo>
                <a:cubicBezTo>
                  <a:pt x="9600371" y="1294604"/>
                  <a:pt x="9603559" y="1272113"/>
                  <a:pt x="9610087" y="1250663"/>
                </a:cubicBezTo>
                <a:cubicBezTo>
                  <a:pt x="9617329" y="1226867"/>
                  <a:pt x="9626142" y="1203574"/>
                  <a:pt x="9633684" y="1179871"/>
                </a:cubicBezTo>
                <a:cubicBezTo>
                  <a:pt x="9639909" y="1160307"/>
                  <a:pt x="9643941" y="1140011"/>
                  <a:pt x="9651382" y="1120877"/>
                </a:cubicBezTo>
                <a:cubicBezTo>
                  <a:pt x="9657757" y="1104485"/>
                  <a:pt x="9668742" y="1090128"/>
                  <a:pt x="9674980" y="1073683"/>
                </a:cubicBezTo>
                <a:cubicBezTo>
                  <a:pt x="9690418" y="1032983"/>
                  <a:pt x="9696808" y="988730"/>
                  <a:pt x="9716275" y="949796"/>
                </a:cubicBezTo>
                <a:cubicBezTo>
                  <a:pt x="9722174" y="937997"/>
                  <a:pt x="9729615" y="926851"/>
                  <a:pt x="9733973" y="914400"/>
                </a:cubicBezTo>
                <a:cubicBezTo>
                  <a:pt x="9743432" y="887375"/>
                  <a:pt x="9749705" y="859339"/>
                  <a:pt x="9757571" y="831809"/>
                </a:cubicBezTo>
                <a:cubicBezTo>
                  <a:pt x="9761504" y="818044"/>
                  <a:pt x="9764842" y="804095"/>
                  <a:pt x="9769369" y="790514"/>
                </a:cubicBezTo>
                <a:cubicBezTo>
                  <a:pt x="9773302" y="778715"/>
                  <a:pt x="9777751" y="767076"/>
                  <a:pt x="9781168" y="755117"/>
                </a:cubicBezTo>
                <a:cubicBezTo>
                  <a:pt x="9799744" y="690104"/>
                  <a:pt x="9783197" y="727463"/>
                  <a:pt x="9804766" y="684325"/>
                </a:cubicBezTo>
                <a:cubicBezTo>
                  <a:pt x="9818902" y="627777"/>
                  <a:pt x="9800249" y="697875"/>
                  <a:pt x="9822464" y="631231"/>
                </a:cubicBezTo>
                <a:cubicBezTo>
                  <a:pt x="9825028" y="623539"/>
                  <a:pt x="9826136" y="615430"/>
                  <a:pt x="9828363" y="607634"/>
                </a:cubicBezTo>
                <a:cubicBezTo>
                  <a:pt x="9830071" y="601655"/>
                  <a:pt x="9832554" y="595914"/>
                  <a:pt x="9834262" y="589935"/>
                </a:cubicBezTo>
                <a:cubicBezTo>
                  <a:pt x="9836489" y="582139"/>
                  <a:pt x="9836077" y="573341"/>
                  <a:pt x="9840162" y="566338"/>
                </a:cubicBezTo>
                <a:cubicBezTo>
                  <a:pt x="9883412" y="492196"/>
                  <a:pt x="9860986" y="543257"/>
                  <a:pt x="9899155" y="495546"/>
                </a:cubicBezTo>
                <a:cubicBezTo>
                  <a:pt x="9923844" y="464685"/>
                  <a:pt x="9922753" y="473474"/>
                  <a:pt x="9922753" y="454250"/>
                </a:cubicBezTo>
              </a:path>
            </a:pathLst>
          </a:cu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TextBox 59"/>
          <p:cNvSpPr txBox="1"/>
          <p:nvPr/>
        </p:nvSpPr>
        <p:spPr>
          <a:xfrm>
            <a:off x="10998658" y="1032851"/>
            <a:ext cx="92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Change agents</a:t>
            </a:r>
            <a:endParaRPr lang="th-TH" sz="180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5374" y="57880"/>
            <a:ext cx="344555" cy="467419"/>
          </a:xfrm>
          <a:prstGeom prst="rect">
            <a:avLst/>
          </a:prstGeom>
        </p:spPr>
      </p:pic>
      <p:pic>
        <p:nvPicPr>
          <p:cNvPr id="1030" name="Picture 6" descr="C:\Users\paibul\AppData\Roaming\PixelMetrics\CaptureWiz\Temp\3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24" y="582369"/>
            <a:ext cx="1098702" cy="11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Down Arrow 61"/>
          <p:cNvSpPr/>
          <p:nvPr/>
        </p:nvSpPr>
        <p:spPr>
          <a:xfrm rot="5400000">
            <a:off x="4641305" y="808199"/>
            <a:ext cx="244201" cy="97596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TextBox 63"/>
          <p:cNvSpPr txBox="1"/>
          <p:nvPr/>
        </p:nvSpPr>
        <p:spPr>
          <a:xfrm>
            <a:off x="1555975" y="5715000"/>
            <a:ext cx="1227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intervention</a:t>
            </a:r>
            <a:endParaRPr lang="th-TH" sz="1600" dirty="0"/>
          </a:p>
        </p:txBody>
      </p:sp>
      <p:pic>
        <p:nvPicPr>
          <p:cNvPr id="2050" name="Picture 2" descr="C:\Users\paibul\AppData\Roaming\PixelMetrics\CaptureWiz\Temp\39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04" y="2405006"/>
            <a:ext cx="553437" cy="5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5992" y="2436079"/>
            <a:ext cx="615388" cy="545058"/>
          </a:xfrm>
          <a:prstGeom prst="rect">
            <a:avLst/>
          </a:prstGeom>
        </p:spPr>
      </p:pic>
      <p:pic>
        <p:nvPicPr>
          <p:cNvPr id="2052" name="Picture 4" descr="C:\Users\paibul\AppData\Roaming\PixelMetrics\CaptureWiz\Temp\41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83" y="1811110"/>
            <a:ext cx="812968" cy="5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1079" y="3865941"/>
            <a:ext cx="526238" cy="523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99446" y="4893784"/>
            <a:ext cx="779834" cy="714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12529" y="5671667"/>
            <a:ext cx="888067" cy="81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87193" y="3916560"/>
            <a:ext cx="409803" cy="41669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4393-A07F-4601-BEC4-70C6001328AE}" type="datetime1">
              <a:rPr lang="en-US" smtClean="0"/>
              <a:t>7/2/2019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1980-9023-4045-A8BE-664F1D801F79}" type="slidenum">
              <a:rPr lang="en-US" smtClean="0"/>
              <a:t>32</a:t>
            </a:fld>
            <a:endParaRPr lang="en-US"/>
          </a:p>
        </p:txBody>
      </p:sp>
      <p:pic>
        <p:nvPicPr>
          <p:cNvPr id="17412" name="Picture 4" descr="C:\Users\admin\AppData\Roaming\PixelMetrics\CaptureWiz\Temp\17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75" y="2086828"/>
            <a:ext cx="987911" cy="9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nimBg="1"/>
      <p:bldP spid="92164" grpId="0" animBg="1"/>
      <p:bldP spid="92172" grpId="0"/>
      <p:bldP spid="92184" grpId="0" animBg="1"/>
      <p:bldP spid="92185" grpId="0" animBg="1"/>
      <p:bldP spid="9219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068" y="1283368"/>
            <a:ext cx="10058400" cy="5438775"/>
          </a:xfrm>
          <a:prstGeom prst="rect">
            <a:avLst/>
          </a:prstGeom>
        </p:spPr>
      </p:pic>
      <p:pic>
        <p:nvPicPr>
          <p:cNvPr id="6146" name="Picture 2" descr="C:\Users\admin\AppData\Roaming\PixelMetrics\CaptureWiz\Temp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0" y="77953"/>
            <a:ext cx="2375826" cy="165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7125" y="264695"/>
            <a:ext cx="6731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/>
              <a:t>งานช้างสุรินทร์ 2550(2007)</a:t>
            </a:r>
            <a:endParaRPr lang="en-US" sz="48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7CFF-C8A8-4BBD-81BB-E4A6A9BE3739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1980-9023-4045-A8BE-664F1D801F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AppData\Roaming\PixelMetrics\CaptureWiz\Temp\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95" y="1167063"/>
            <a:ext cx="8861258" cy="54142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67927" y="85772"/>
            <a:ext cx="4083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งานช้างสุรินทร์ 2561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6D0FC-C94B-48D9-AC61-813E928F6714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1980-9023-4045-A8BE-664F1D801F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9" y="219075"/>
            <a:ext cx="8201025" cy="6419850"/>
          </a:xfrm>
          <a:prstGeom prst="rect">
            <a:avLst/>
          </a:prstGeom>
        </p:spPr>
      </p:pic>
      <p:sp>
        <p:nvSpPr>
          <p:cNvPr id="2" name="Right Arrow Callout 1"/>
          <p:cNvSpPr/>
          <p:nvPr/>
        </p:nvSpPr>
        <p:spPr>
          <a:xfrm>
            <a:off x="320633" y="765958"/>
            <a:ext cx="1876301" cy="5872967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Contextual factors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65574" y="100940"/>
            <a:ext cx="2452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/>
              <a:t>Howlett</a:t>
            </a:r>
            <a:r>
              <a:rPr lang="en-US" sz="1050" dirty="0" smtClean="0"/>
              <a:t> et al 2017</a:t>
            </a:r>
            <a:endParaRPr lang="en-US" sz="105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1F61-6FFF-409F-80FF-3ACFA2A9F803}" type="datetime1">
              <a:rPr lang="en-US" smtClean="0"/>
              <a:t>7/2/2019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35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53629" y="1664208"/>
            <a:ext cx="8201025" cy="4974717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42944" y="2340864"/>
            <a:ext cx="582263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6600" b="1" dirty="0" smtClean="0"/>
              <a:t>แข่งเรือพ่วงเหล้า</a:t>
            </a:r>
          </a:p>
        </p:txBody>
      </p:sp>
    </p:spTree>
    <p:extLst>
      <p:ext uri="{BB962C8B-B14F-4D97-AF65-F5344CB8AC3E}">
        <p14:creationId xmlns:p14="http://schemas.microsoft.com/office/powerpoint/2010/main" val="13138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9" y="219075"/>
            <a:ext cx="8201025" cy="6419850"/>
          </a:xfrm>
          <a:prstGeom prst="rect">
            <a:avLst/>
          </a:prstGeom>
        </p:spPr>
      </p:pic>
      <p:sp>
        <p:nvSpPr>
          <p:cNvPr id="2" name="Right Arrow Callout 1"/>
          <p:cNvSpPr/>
          <p:nvPr/>
        </p:nvSpPr>
        <p:spPr>
          <a:xfrm>
            <a:off x="320633" y="765958"/>
            <a:ext cx="1876301" cy="5872967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Contextual factors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65574" y="100940"/>
            <a:ext cx="2452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/>
              <a:t>Howlett</a:t>
            </a:r>
            <a:r>
              <a:rPr lang="en-US" sz="1050" dirty="0" smtClean="0"/>
              <a:t> et al 2017</a:t>
            </a:r>
            <a:endParaRPr lang="en-US" sz="105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1F61-6FFF-409F-80FF-3ACFA2A9F803}" type="datetime1">
              <a:rPr lang="en-US" smtClean="0"/>
              <a:t>7/2/2019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36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3629" y="2852928"/>
            <a:ext cx="8201025" cy="378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42944" y="2340864"/>
            <a:ext cx="6803136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4400" dirty="0" smtClean="0"/>
              <a:t>แข่งเรือพ่วงเหล้า</a:t>
            </a:r>
          </a:p>
          <a:p>
            <a:pPr algn="ctr">
              <a:lnSpc>
                <a:spcPct val="150000"/>
              </a:lnSpc>
            </a:pPr>
            <a:r>
              <a:rPr lang="th-TH" sz="4400" dirty="0" smtClean="0"/>
              <a:t>-ถกแถลงผลวิเคราะห์จากข้อมูลรพ.น่าน</a:t>
            </a:r>
          </a:p>
          <a:p>
            <a:pPr algn="ctr">
              <a:lnSpc>
                <a:spcPct val="150000"/>
              </a:lnSpc>
            </a:pPr>
            <a:r>
              <a:rPr lang="th-TH" sz="4400" dirty="0" smtClean="0"/>
              <a:t>-เผยแพร่ผลกระทบทางสุขภาพต่อสาธารณะ</a:t>
            </a:r>
          </a:p>
        </p:txBody>
      </p:sp>
    </p:spTree>
    <p:extLst>
      <p:ext uri="{BB962C8B-B14F-4D97-AF65-F5344CB8AC3E}">
        <p14:creationId xmlns:p14="http://schemas.microsoft.com/office/powerpoint/2010/main" val="24109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9" y="219075"/>
            <a:ext cx="8201025" cy="6419850"/>
          </a:xfrm>
          <a:prstGeom prst="rect">
            <a:avLst/>
          </a:prstGeom>
        </p:spPr>
      </p:pic>
      <p:sp>
        <p:nvSpPr>
          <p:cNvPr id="2" name="Right Arrow Callout 1"/>
          <p:cNvSpPr/>
          <p:nvPr/>
        </p:nvSpPr>
        <p:spPr>
          <a:xfrm>
            <a:off x="320633" y="765958"/>
            <a:ext cx="1876301" cy="5872967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Contextual factors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65574" y="100940"/>
            <a:ext cx="2452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/>
              <a:t>Howlett</a:t>
            </a:r>
            <a:r>
              <a:rPr lang="en-US" sz="1050" dirty="0" smtClean="0"/>
              <a:t> et al 2017</a:t>
            </a:r>
            <a:endParaRPr lang="en-US" sz="105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1F61-6FFF-409F-80FF-3ACFA2A9F803}" type="datetime1">
              <a:rPr lang="en-US" smtClean="0"/>
              <a:t>7/2/2019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3629" y="3810000"/>
            <a:ext cx="8201025" cy="2828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 smtClean="0">
                <a:solidFill>
                  <a:schemeClr val="tx1"/>
                </a:solidFill>
              </a:rPr>
              <a:t>ถอนเหล้าออกจากประเพณีแข่งเรือ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9" y="219075"/>
            <a:ext cx="8201025" cy="6419850"/>
          </a:xfrm>
          <a:prstGeom prst="rect">
            <a:avLst/>
          </a:prstGeom>
        </p:spPr>
      </p:pic>
      <p:sp>
        <p:nvSpPr>
          <p:cNvPr id="2" name="Right Arrow Callout 1"/>
          <p:cNvSpPr/>
          <p:nvPr/>
        </p:nvSpPr>
        <p:spPr>
          <a:xfrm>
            <a:off x="320633" y="765958"/>
            <a:ext cx="1876301" cy="5872967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Contextual factors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65574" y="100940"/>
            <a:ext cx="2452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/>
              <a:t>Howlett</a:t>
            </a:r>
            <a:r>
              <a:rPr lang="en-US" sz="1050" dirty="0" smtClean="0"/>
              <a:t> et al 2017</a:t>
            </a:r>
            <a:endParaRPr lang="en-US" sz="105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1F61-6FFF-409F-80FF-3ACFA2A9F803}" type="datetime1">
              <a:rPr lang="en-US" smtClean="0"/>
              <a:t>7/2/2019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3629" y="5169408"/>
            <a:ext cx="8201025" cy="14695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ไม่รับสปอนเซอร์  </a:t>
            </a:r>
          </a:p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ปลดป้ายโฆษณาตามร้านค้า</a:t>
            </a:r>
          </a:p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ประชาสัมพันธ์ผลกระทบทางสุขภาพ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9" y="219075"/>
            <a:ext cx="8201025" cy="6419850"/>
          </a:xfrm>
          <a:prstGeom prst="rect">
            <a:avLst/>
          </a:prstGeom>
        </p:spPr>
      </p:pic>
      <p:sp>
        <p:nvSpPr>
          <p:cNvPr id="2" name="Right Arrow Callout 1"/>
          <p:cNvSpPr/>
          <p:nvPr/>
        </p:nvSpPr>
        <p:spPr>
          <a:xfrm>
            <a:off x="320633" y="765958"/>
            <a:ext cx="1876301" cy="5872967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Contextual factors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65574" y="100940"/>
            <a:ext cx="2452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/>
              <a:t>Howlett</a:t>
            </a:r>
            <a:r>
              <a:rPr lang="en-US" sz="1050" dirty="0" smtClean="0"/>
              <a:t> et al 2017</a:t>
            </a:r>
            <a:endParaRPr lang="en-US" sz="105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1F61-6FFF-409F-80FF-3ACFA2A9F803}" type="datetime1">
              <a:rPr lang="en-US" smtClean="0"/>
              <a:t>7/2/2019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6934" y="765958"/>
            <a:ext cx="9415946" cy="45089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h-TH" sz="4000" dirty="0" smtClean="0"/>
              <a:t>วิเคราะห์</a:t>
            </a:r>
            <a:r>
              <a:rPr lang="th-TH" sz="3600" dirty="0" smtClean="0"/>
              <a:t>ผลกระทบฯในเทศกาลแข่งเรือปลอดเหล้า</a:t>
            </a:r>
          </a:p>
          <a:p>
            <a:pPr marL="685800" indent="-6858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h-TH" sz="3600" dirty="0" smtClean="0"/>
              <a:t>สำรวจการดื่มสุราในเทศกาลฯ</a:t>
            </a:r>
          </a:p>
          <a:p>
            <a:pPr marL="685800" indent="-6858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h-TH" sz="3600" dirty="0" smtClean="0"/>
              <a:t>สำรวจประชามติ</a:t>
            </a:r>
          </a:p>
          <a:p>
            <a:pPr marL="685800" indent="-6858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h-TH" sz="3600" dirty="0" smtClean="0"/>
              <a:t>ถกแถลงในเวทีนโยบาย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31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AE052-1CB5-5945-B9C2-1EEC2310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50799"/>
            <a:ext cx="10515600" cy="1325563"/>
          </a:xfrm>
        </p:spPr>
        <p:txBody>
          <a:bodyPr/>
          <a:lstStyle/>
          <a:p>
            <a:r>
              <a:rPr lang="en-US" dirty="0"/>
              <a:t>Big may not be big…Small may not be small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D2563-DE35-AF48-AC11-A4C0F810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1100138"/>
            <a:ext cx="8529637" cy="575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BB046-0F53-A14F-9751-223DFBDFE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009" y="4020087"/>
            <a:ext cx="219075" cy="17204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E06-2875-4521-8315-A919B448CB58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A1980-9023-4045-A8BE-664F1D801F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23381" y="2595020"/>
            <a:ext cx="9563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ea typeface="Calibri"/>
                <a:cs typeface="Cordia New"/>
              </a:rPr>
              <a:t> กลยุทธการสื่อสาร</a:t>
            </a:r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" y="144780"/>
            <a:ext cx="10778935" cy="647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 smtClean="0">
              <a:ea typeface="Calibri"/>
              <a:cs typeface="Cordia New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h-TH" sz="4400" b="1" dirty="0" smtClean="0">
              <a:latin typeface="Cordia New"/>
              <a:ea typeface="Calibri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" y="91748"/>
            <a:ext cx="12103033" cy="6576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66402"/>
            <a:ext cx="84752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https://www.slideshare.net/karthikjeganathan/communication-principles-24795432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83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93267" y="2050013"/>
            <a:ext cx="95638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ea typeface="Calibri"/>
                <a:cs typeface="Cordia New"/>
              </a:rPr>
              <a:t> กลยุทธการสื่อสาร...</a:t>
            </a:r>
          </a:p>
          <a:p>
            <a:pPr algn="ctr"/>
            <a:endParaRPr lang="th-TH" sz="5400" b="1" dirty="0">
              <a:latin typeface="Cordia New"/>
              <a:cs typeface="Cordia New"/>
            </a:endParaRPr>
          </a:p>
          <a:p>
            <a:pPr algn="ctr"/>
            <a:r>
              <a:rPr lang="th-TH" sz="5400" b="1" dirty="0" smtClean="0">
                <a:latin typeface="Cordia New"/>
                <a:cs typeface="Cordia New"/>
              </a:rPr>
              <a:t>กรณีศึกษา</a:t>
            </a:r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6" name="Picture 2" descr="C:\Users\admin\AppData\Roaming\PixelMetrics\CaptureWiz\Temp\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37" y="3073236"/>
            <a:ext cx="14859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93267" y="2050013"/>
            <a:ext cx="95638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ea typeface="Calibri"/>
                <a:cs typeface="Cordia New"/>
              </a:rPr>
              <a:t> กลยุทธการสื่อสาร...</a:t>
            </a:r>
          </a:p>
          <a:p>
            <a:pPr algn="ctr"/>
            <a:endParaRPr lang="th-TH" sz="5400" b="1" dirty="0">
              <a:latin typeface="Cordia New"/>
              <a:cs typeface="Cordia New"/>
            </a:endParaRPr>
          </a:p>
          <a:p>
            <a:pPr algn="ctr"/>
            <a:r>
              <a:rPr lang="th-TH" sz="5400" b="1" dirty="0" smtClean="0">
                <a:latin typeface="Cordia New"/>
                <a:cs typeface="Cordia New"/>
              </a:rPr>
              <a:t>กรณีศึกษา</a:t>
            </a:r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122" name="Picture 2" descr="C:\Users\admin\AppData\Roaming\PixelMetrics\CaptureWiz\Temp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44" y="3533460"/>
            <a:ext cx="1264484" cy="11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114" y="3173148"/>
            <a:ext cx="1820143" cy="19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5" name="Picture 5" descr="wr paibul influ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550" y="3443288"/>
            <a:ext cx="8172450" cy="3414712"/>
          </a:xfrm>
          <a:prstGeom prst="rect">
            <a:avLst/>
          </a:prstGeom>
          <a:noFill/>
        </p:spPr>
      </p:pic>
      <p:pic>
        <p:nvPicPr>
          <p:cNvPr id="230404" name="Picture 4" descr="wr paibul influ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0"/>
            <a:ext cx="6677025" cy="3386138"/>
          </a:xfrm>
          <a:prstGeom prst="rect">
            <a:avLst/>
          </a:prstGeom>
          <a:noFill/>
        </p:spPr>
      </p:pic>
      <p:sp>
        <p:nvSpPr>
          <p:cNvPr id="230406" name="Line 6"/>
          <p:cNvSpPr>
            <a:spLocks noChangeShapeType="1"/>
          </p:cNvSpPr>
          <p:nvPr/>
        </p:nvSpPr>
        <p:spPr bwMode="auto">
          <a:xfrm>
            <a:off x="4656138" y="5949950"/>
            <a:ext cx="56880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>
            <a:off x="4656138" y="6237288"/>
            <a:ext cx="56880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230408" name="Line 8"/>
          <p:cNvSpPr>
            <a:spLocks noChangeShapeType="1"/>
          </p:cNvSpPr>
          <p:nvPr/>
        </p:nvSpPr>
        <p:spPr bwMode="auto">
          <a:xfrm flipV="1">
            <a:off x="6888164" y="6669088"/>
            <a:ext cx="19446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pic>
        <p:nvPicPr>
          <p:cNvPr id="230409" name="Picture 9" descr="wr paibul influnc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457325"/>
            <a:ext cx="9144000" cy="36639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0410" name="Line 10"/>
          <p:cNvSpPr>
            <a:spLocks noChangeShapeType="1"/>
          </p:cNvSpPr>
          <p:nvPr/>
        </p:nvSpPr>
        <p:spPr bwMode="auto">
          <a:xfrm>
            <a:off x="4295776" y="3500438"/>
            <a:ext cx="568801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230411" name="Line 11"/>
          <p:cNvSpPr>
            <a:spLocks noChangeShapeType="1"/>
          </p:cNvSpPr>
          <p:nvPr/>
        </p:nvSpPr>
        <p:spPr bwMode="auto">
          <a:xfrm>
            <a:off x="4367213" y="4149725"/>
            <a:ext cx="56880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20527-12E8-49D3-A3C0-A5DC9EB130B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9990" y="2967335"/>
            <a:ext cx="50520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Road map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Policy framework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6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30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0" grpId="0" animBg="1"/>
      <p:bldP spid="230411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cover budget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356100" cy="6858000"/>
          </a:xfrm>
          <a:prstGeom prst="rect">
            <a:avLst/>
          </a:prstGeom>
          <a:noFill/>
        </p:spPr>
      </p:pic>
      <p:pic>
        <p:nvPicPr>
          <p:cNvPr id="106501" name="Picture 5" descr="budget 48 frmw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3614" y="1855788"/>
            <a:ext cx="7164387" cy="50022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68008" y="404665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integrated fiscal budget for road safety 2005</a:t>
            </a:r>
            <a:endParaRPr lang="th-T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17E32-F74A-4150-A576-7F8C7530152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1929" y="1772519"/>
            <a:ext cx="6388159" cy="42473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Resource mobilization</a:t>
            </a:r>
          </a:p>
          <a:p>
            <a:pPr algn="ctr"/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Resource allocation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9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" y="144780"/>
            <a:ext cx="10778935" cy="647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 smtClean="0">
              <a:ea typeface="Calibri"/>
              <a:cs typeface="Cordia New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h-TH" sz="4400" b="1" dirty="0" smtClean="0">
              <a:latin typeface="Cordia New"/>
              <a:ea typeface="Calibri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" y="91748"/>
            <a:ext cx="12103033" cy="657669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88967" y="3718157"/>
            <a:ext cx="2864313" cy="1653187"/>
          </a:xfrm>
          <a:prstGeom prst="wedgeEllipseCallout">
            <a:avLst>
              <a:gd name="adj1" fmla="val 83252"/>
              <a:gd name="adj2" fmla="val -7706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ชุดมาตรการลดอุบัติเหตุ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801462" y="144780"/>
            <a:ext cx="4552338" cy="1382250"/>
          </a:xfrm>
          <a:prstGeom prst="wedgeEllipseCallout">
            <a:avLst>
              <a:gd name="adj1" fmla="val -29856"/>
              <a:gd name="adj2" fmla="val 1035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th-TH" sz="2400" dirty="0" smtClean="0">
              <a:solidFill>
                <a:schemeClr val="tx1"/>
              </a:solidFill>
            </a:endParaRPr>
          </a:p>
          <a:p>
            <a:pPr algn="ctr">
              <a:lnSpc>
                <a:spcPts val="1700"/>
              </a:lnSpc>
            </a:pPr>
            <a:r>
              <a:rPr lang="th-TH" sz="2400" dirty="0" smtClean="0">
                <a:solidFill>
                  <a:schemeClr val="tx1"/>
                </a:solidFill>
              </a:rPr>
              <a:t>เอกสารแสดงจุดยืน</a:t>
            </a:r>
          </a:p>
          <a:p>
            <a:pPr algn="ctr">
              <a:lnSpc>
                <a:spcPts val="1700"/>
              </a:lnSpc>
            </a:pPr>
            <a:r>
              <a:rPr lang="th-TH" sz="2400" dirty="0" smtClean="0">
                <a:solidFill>
                  <a:schemeClr val="tx1"/>
                </a:solidFill>
              </a:rPr>
              <a:t>บทความหนังสือพิมพ์</a:t>
            </a:r>
          </a:p>
          <a:p>
            <a:pPr algn="ctr">
              <a:lnSpc>
                <a:spcPts val="1700"/>
              </a:lnSpc>
            </a:pPr>
            <a:r>
              <a:rPr lang="th-TH" sz="2400" dirty="0" smtClean="0">
                <a:solidFill>
                  <a:schemeClr val="tx1"/>
                </a:solidFill>
              </a:rPr>
              <a:t>รายการวิทยุ ทีวี</a:t>
            </a:r>
          </a:p>
          <a:p>
            <a:pPr algn="ctr">
              <a:lnSpc>
                <a:spcPts val="1700"/>
              </a:lnSpc>
            </a:pPr>
            <a:r>
              <a:rPr lang="th-TH" sz="2400" dirty="0" smtClean="0">
                <a:solidFill>
                  <a:schemeClr val="tx1"/>
                </a:solidFill>
              </a:rPr>
              <a:t>การประชุมศอปถ++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8967" y="144780"/>
            <a:ext cx="3016714" cy="1382250"/>
          </a:xfrm>
          <a:prstGeom prst="wedgeEllipseCallout">
            <a:avLst>
              <a:gd name="adj1" fmla="val 96571"/>
              <a:gd name="adj2" fmla="val -1405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กระแสสังคม</a:t>
            </a:r>
          </a:p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ถนนปลอดภัยได้จริง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838200" y="5037254"/>
            <a:ext cx="2864313" cy="1653187"/>
          </a:xfrm>
          <a:prstGeom prst="wedgeEllipseCallout">
            <a:avLst>
              <a:gd name="adj1" fmla="val 75852"/>
              <a:gd name="adj2" fmla="val -924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chemeClr val="tx1"/>
                </a:solidFill>
              </a:rPr>
              <a:t>กลไกรัฐตอบสนองนโยบาย</a:t>
            </a:r>
          </a:p>
          <a:p>
            <a:pPr algn="ctr"/>
            <a:r>
              <a:rPr lang="th-TH" sz="2400" dirty="0" smtClean="0">
                <a:solidFill>
                  <a:schemeClr val="tx1"/>
                </a:solidFill>
              </a:rPr>
              <a:t>การถกแถลง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673523" y="1308015"/>
            <a:ext cx="1907877" cy="853845"/>
          </a:xfrm>
          <a:prstGeom prst="wedgeEllipseCallout">
            <a:avLst>
              <a:gd name="adj1" fmla="val -40852"/>
              <a:gd name="adj2" fmla="val 8226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ทีมวิชาการ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9085446" y="3732282"/>
            <a:ext cx="2864313" cy="1653187"/>
          </a:xfrm>
          <a:prstGeom prst="wedgeEllipseCallout">
            <a:avLst>
              <a:gd name="adj1" fmla="val -9349"/>
              <a:gd name="adj2" fmla="val -8805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chemeClr val="tx1"/>
                </a:solidFill>
              </a:rPr>
              <a:t>องค์ประชุมศอปถ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751205" y="4892948"/>
            <a:ext cx="2180028" cy="1208096"/>
          </a:xfrm>
          <a:prstGeom prst="wedgeEllipseCallout">
            <a:avLst>
              <a:gd name="adj1" fmla="val -73620"/>
              <a:gd name="adj2" fmla="val 372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chemeClr val="tx1"/>
                </a:solidFill>
              </a:rPr>
              <a:t>กิจกรรมสืบเนื่องจากมติประชุม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" y="144780"/>
            <a:ext cx="10778935" cy="647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 smtClean="0">
              <a:ea typeface="Calibri"/>
              <a:cs typeface="Cordia New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h-TH" sz="4400" b="1" dirty="0" smtClean="0">
              <a:latin typeface="Cordia New"/>
              <a:ea typeface="Calibri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" y="91748"/>
            <a:ext cx="12103033" cy="65766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91218" y="1944806"/>
            <a:ext cx="5131558" cy="14534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kpi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-369888"/>
            <a:ext cx="10744200" cy="7599363"/>
          </a:xfrm>
          <a:prstGeom prst="rect">
            <a:avLst/>
          </a:prstGeom>
          <a:noFill/>
        </p:spPr>
      </p:pic>
      <p:sp>
        <p:nvSpPr>
          <p:cNvPr id="182277" name="Line 5"/>
          <p:cNvSpPr>
            <a:spLocks noChangeShapeType="1"/>
          </p:cNvSpPr>
          <p:nvPr/>
        </p:nvSpPr>
        <p:spPr bwMode="auto">
          <a:xfrm>
            <a:off x="1524000" y="1916113"/>
            <a:ext cx="16192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th-TH"/>
          </a:p>
        </p:txBody>
      </p:sp>
      <p:sp>
        <p:nvSpPr>
          <p:cNvPr id="182278" name="AutoShape 6"/>
          <p:cNvSpPr>
            <a:spLocks noChangeArrowheads="1"/>
          </p:cNvSpPr>
          <p:nvPr/>
        </p:nvSpPr>
        <p:spPr bwMode="auto">
          <a:xfrm>
            <a:off x="3359150" y="620714"/>
            <a:ext cx="3456930" cy="1368425"/>
          </a:xfrm>
          <a:prstGeom prst="wedgeRoundRectCallout">
            <a:avLst>
              <a:gd name="adj1" fmla="val 23204"/>
              <a:gd name="adj2" fmla="val 98722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h-TH" sz="5400" b="1" dirty="0"/>
              <a:t>67</a:t>
            </a:r>
            <a:r>
              <a:rPr lang="th-TH" sz="4400" b="1" dirty="0"/>
              <a:t> </a:t>
            </a:r>
            <a:r>
              <a:rPr lang="en-US" sz="4400" b="1" dirty="0"/>
              <a:t>articles</a:t>
            </a:r>
            <a:endParaRPr lang="th-TH" sz="4400" b="1" dirty="0"/>
          </a:p>
          <a:p>
            <a:pPr algn="ctr"/>
            <a:r>
              <a:rPr lang="th-TH" sz="3600" b="1" dirty="0"/>
              <a:t>(</a:t>
            </a:r>
            <a:r>
              <a:rPr lang="en-US" sz="3600" b="1" dirty="0"/>
              <a:t>&gt;4 per month</a:t>
            </a:r>
            <a:r>
              <a:rPr lang="th-TH" sz="3600" b="1" dirty="0"/>
              <a:t>)</a:t>
            </a:r>
          </a:p>
        </p:txBody>
      </p:sp>
      <p:pic>
        <p:nvPicPr>
          <p:cNvPr id="182279" name="Picture 7" descr="articlematichon mar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3" y="2924176"/>
            <a:ext cx="10585451" cy="4176713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E280-D25C-4DC6-973C-B575AF1AC12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Picture 4" descr="thairaj 18-9-46 km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648" y="6458"/>
            <a:ext cx="6511668" cy="6715017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20932-BA4F-45BB-B793-43C616446F5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C:\Users\admin\AppData\Roaming\PixelMetrics\CaptureWiz\Temp\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49" y="116776"/>
            <a:ext cx="5394851" cy="71228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AppData\Roaming\PixelMetrics\CaptureWiz\Temp\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21" y="1132375"/>
            <a:ext cx="5883343" cy="70954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AppData\Roaming\PixelMetrics\CaptureWiz\Temp\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60" y="2145243"/>
            <a:ext cx="5565040" cy="143971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AppData\Roaming\PixelMetrics\CaptureWiz\Temp\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719" y="3888275"/>
            <a:ext cx="5486781" cy="2308041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0000"/>
            </a:solidFill>
          </a:ln>
        </p:spPr>
      </p:pic>
      <p:sp>
        <p:nvSpPr>
          <p:cNvPr id="9" name="Oval Callout 8"/>
          <p:cNvSpPr/>
          <p:nvPr/>
        </p:nvSpPr>
        <p:spPr>
          <a:xfrm>
            <a:off x="1603612" y="144780"/>
            <a:ext cx="3658420" cy="1382250"/>
          </a:xfrm>
          <a:prstGeom prst="wedgeEllipseCallout">
            <a:avLst>
              <a:gd name="adj1" fmla="val 96571"/>
              <a:gd name="adj2" fmla="val -1405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</a:rPr>
              <a:t>ทางออกที่เป็นไปได้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874295" y="1132375"/>
            <a:ext cx="3387737" cy="1382250"/>
          </a:xfrm>
          <a:prstGeom prst="wedgeEllipseCallout">
            <a:avLst>
              <a:gd name="adj1" fmla="val 96571"/>
              <a:gd name="adj2" fmla="val -1405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</a:rPr>
              <a:t>ที่มา ความจำเป็น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1910687" y="2521770"/>
            <a:ext cx="3503745" cy="1382250"/>
          </a:xfrm>
          <a:prstGeom prst="wedgeEllipseCallout">
            <a:avLst>
              <a:gd name="adj1" fmla="val 96571"/>
              <a:gd name="adj2" fmla="val -1405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</a:rPr>
              <a:t>โอกาสพัฒนา</a:t>
            </a:r>
          </a:p>
          <a:p>
            <a:pPr algn="ctr"/>
            <a:r>
              <a:rPr lang="th-TH" sz="3200" b="1" dirty="0" smtClean="0">
                <a:solidFill>
                  <a:schemeClr val="tx1"/>
                </a:solidFill>
              </a:rPr>
              <a:t>ชี้เป้า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480782" y="4841896"/>
            <a:ext cx="3933650" cy="1382250"/>
          </a:xfrm>
          <a:prstGeom prst="wedgeEllipseCallout">
            <a:avLst>
              <a:gd name="adj1" fmla="val 96571"/>
              <a:gd name="adj2" fmla="val -1405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</a:rPr>
              <a:t>ช่องว่างการปฏิบัติจริง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8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52102A-F397-4B6D-86FE-2E9D8042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C0AC2-0462-4990-9373-A17D5B79743B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EEAB4-4442-4EC4-A0A3-DBA15768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BDCF-D2EE-46B2-922F-2CE35DF6873E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9933-6FD7-45EB-8369-B42691A3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709612"/>
            <a:ext cx="11791950" cy="5438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316AE0-2DC8-4D14-BE6F-155548EFA658}"/>
              </a:ext>
            </a:extLst>
          </p:cNvPr>
          <p:cNvSpPr/>
          <p:nvPr/>
        </p:nvSpPr>
        <p:spPr>
          <a:xfrm>
            <a:off x="5620357" y="0"/>
            <a:ext cx="6528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https://www.nobelprize.org/prizes/peace/1985/physicians/history/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69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" y="144780"/>
            <a:ext cx="10778935" cy="647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 smtClean="0">
              <a:ea typeface="Calibri"/>
              <a:cs typeface="Cordia New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h-TH" sz="4400" b="1" dirty="0" smtClean="0">
              <a:latin typeface="Cordia New"/>
              <a:ea typeface="Calibri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" y="91748"/>
            <a:ext cx="12103033" cy="65766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30633" y="5571405"/>
            <a:ext cx="2900149" cy="10440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68670-F588-491E-88F2-1711E549557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458" y="109728"/>
            <a:ext cx="8179610" cy="6528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2192" y="2016359"/>
            <a:ext cx="3842314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Manpower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4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87211" y="2364905"/>
            <a:ext cx="95638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ea typeface="Calibri"/>
                <a:cs typeface="Cordia New"/>
              </a:rPr>
              <a:t> กลยุทธการสื่อสาร...</a:t>
            </a:r>
          </a:p>
          <a:p>
            <a:pPr algn="ctr"/>
            <a:endParaRPr lang="th-TH" sz="5400" b="1" dirty="0">
              <a:latin typeface="Cordia New"/>
              <a:cs typeface="Cordia New"/>
            </a:endParaRPr>
          </a:p>
          <a:p>
            <a:pPr algn="ctr"/>
            <a:r>
              <a:rPr lang="th-TH" sz="5400" b="1" dirty="0" smtClean="0">
                <a:latin typeface="Cordia New"/>
                <a:cs typeface="Cordia New"/>
              </a:rPr>
              <a:t>กรณีศึกษา   </a:t>
            </a:r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4098" name="Picture 2" descr="C:\Users\admin\AppData\Roaming\PixelMetrics\CaptureWiz\Temp\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76" y="3276212"/>
            <a:ext cx="1346222" cy="1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73" y="3475930"/>
            <a:ext cx="1882753" cy="18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D2AD-3695-4A2B-9322-1BC74160E8EE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91544" y="620689"/>
            <a:ext cx="813690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400" b="1" dirty="0">
                <a:ea typeface="Calibri"/>
                <a:cs typeface="Cordia New"/>
              </a:rPr>
              <a:t>กระบวนการสื่อสารนโยบายสาธารณะ</a:t>
            </a:r>
            <a:r>
              <a:rPr lang="en-US" sz="5400" b="1" dirty="0">
                <a:latin typeface="Cordia New"/>
                <a:ea typeface="Calibri"/>
              </a:rPr>
              <a:t> :</a:t>
            </a:r>
            <a:r>
              <a:rPr lang="th-TH" sz="5400" b="1" dirty="0">
                <a:latin typeface="Cordia New"/>
                <a:ea typeface="Calibri"/>
              </a:rPr>
              <a:t> </a:t>
            </a:r>
            <a:r>
              <a:rPr lang="th-TH" sz="5400" b="1" dirty="0" smtClean="0">
                <a:latin typeface="Cordia New"/>
                <a:ea typeface="Calibri"/>
              </a:rPr>
              <a:t>กรณีศึกษา พ.ศ.2547</a:t>
            </a:r>
            <a:endParaRPr lang="th-TH" sz="5400" b="1" dirty="0">
              <a:latin typeface="Cordia New"/>
              <a:ea typeface="Calibri"/>
            </a:endParaRPr>
          </a:p>
          <a:p>
            <a:endParaRPr lang="th-TH" sz="5400" b="1" dirty="0">
              <a:latin typeface="Cordia New"/>
              <a:ea typeface="Calibri"/>
            </a:endParaRPr>
          </a:p>
          <a:p>
            <a:r>
              <a:rPr lang="th-TH" sz="5400" b="1" dirty="0">
                <a:latin typeface="Cordia New"/>
                <a:ea typeface="Calibri"/>
              </a:rPr>
              <a:t>การผลักดันมติคณะรัฐมนตรี ห้ามโฆษณาเครื่องดื่มแอลกอฮอล์</a:t>
            </a:r>
          </a:p>
          <a:p>
            <a:pPr algn="r"/>
            <a:r>
              <a:rPr lang="th-TH" sz="2400" dirty="0">
                <a:latin typeface="Cordia New"/>
              </a:rPr>
              <a:t>ผู้รายงาน   ไพบูลย์ สุริยะวงศ์ไพศาล</a:t>
            </a:r>
          </a:p>
          <a:p>
            <a:pPr algn="r"/>
            <a:r>
              <a:rPr lang="th-TH" sz="2400" dirty="0">
                <a:latin typeface="Cordia New"/>
              </a:rPr>
              <a:t>ที่ปรึกษา  รศ.ดร.ดรุณี </a:t>
            </a:r>
            <a:r>
              <a:rPr lang="th-TH" sz="2400" dirty="0"/>
              <a:t>หิรัญรักษ์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" y="144780"/>
            <a:ext cx="10778935" cy="647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 smtClean="0">
              <a:ea typeface="Calibri"/>
              <a:cs typeface="Cordia New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h-TH" sz="4400" b="1" dirty="0" smtClean="0">
              <a:latin typeface="Cordia New"/>
              <a:ea typeface="Calibri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" y="91748"/>
            <a:ext cx="12103033" cy="65766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536674" y="1282889"/>
            <a:ext cx="3705367" cy="14534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514299" y="4020744"/>
            <a:ext cx="3957850" cy="1376946"/>
          </a:xfrm>
          <a:prstGeom prst="wedgeEllipseCallout">
            <a:avLst>
              <a:gd name="adj1" fmla="val 134347"/>
              <a:gd name="adj2" fmla="val -1646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รู้เขารู้เราร้อยศึกบ่พ่าย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8AA0B3-D01D-48F6-83D8-BAEF9C244045}" type="datetime1">
              <a:rPr lang="en-US" smtClean="0">
                <a:solidFill>
                  <a:srgbClr val="3E3E5C"/>
                </a:solidFill>
                <a:latin typeface="Arial" pitchFamily="34" charset="0"/>
                <a:cs typeface="Angsana New" pitchFamily="18" charset="-34"/>
              </a:rPr>
              <a:t>7/2/2019</a:t>
            </a:fld>
            <a:endParaRPr lang="en-US" dirty="0">
              <a:solidFill>
                <a:srgbClr val="3E3E5C"/>
              </a:solidFill>
              <a:latin typeface="Arial" pitchFamily="34" charset="0"/>
              <a:cs typeface="Angsana New" pitchFamily="18" charset="-3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41694" y="1484784"/>
            <a:ext cx="0" cy="3780420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3" idx="1"/>
          </p:cNvCxnSpPr>
          <p:nvPr/>
        </p:nvCxnSpPr>
        <p:spPr>
          <a:xfrm flipH="1" flipV="1">
            <a:off x="3382599" y="3374996"/>
            <a:ext cx="6328785" cy="63479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79676" y="1106744"/>
            <a:ext cx="3240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rgbClr val="3E3E5C"/>
                </a:solidFill>
                <a:latin typeface="Arial"/>
                <a:cs typeface="Angsana New" pitchFamily="18" charset="-34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9676" y="5157193"/>
            <a:ext cx="324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solidFill>
                  <a:srgbClr val="3E3E5C"/>
                </a:solidFill>
                <a:latin typeface="Arial"/>
                <a:cs typeface="Angsana New" pitchFamily="18" charset="-34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2515" y="3920120"/>
            <a:ext cx="1584908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PRODUCERS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IMPORTERS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PUBS/BARS</a:t>
            </a:r>
            <a:endParaRPr lang="th-TH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7530" y="3063372"/>
            <a:ext cx="96498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3E3E5C"/>
                </a:solidFill>
                <a:latin typeface="Arial"/>
                <a:cs typeface="Arial"/>
              </a:rPr>
              <a:t>MASS MEDIA</a:t>
            </a:r>
            <a:endParaRPr lang="th-TH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1754" y="1930419"/>
            <a:ext cx="738664" cy="11605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CONSUMERS</a:t>
            </a:r>
          </a:p>
          <a:p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th-TH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2515" y="3232648"/>
            <a:ext cx="145170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E3E5C"/>
                </a:solidFill>
                <a:latin typeface="Arial"/>
                <a:cs typeface="Arial"/>
              </a:rPr>
              <a:t>REGULATORS</a:t>
            </a:r>
            <a:endParaRPr lang="th-TH" sz="1400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9529" y="2178152"/>
            <a:ext cx="146817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3E3E5C"/>
                </a:solidFill>
                <a:latin typeface="Arial"/>
                <a:cs typeface="Arial"/>
              </a:rPr>
              <a:t>ACADEMIC</a:t>
            </a:r>
            <a:endParaRPr lang="th-TH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85695" y="1591491"/>
            <a:ext cx="903092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E3E5C"/>
                </a:solidFill>
                <a:latin typeface="Arial"/>
                <a:cs typeface="Arial"/>
              </a:rPr>
              <a:t>VICTIMS</a:t>
            </a:r>
            <a:endParaRPr lang="th-TH" sz="1200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3889" y="1808820"/>
            <a:ext cx="10897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3E3E5C"/>
                </a:solidFill>
                <a:latin typeface="Arial"/>
                <a:cs typeface="Arial"/>
              </a:rPr>
              <a:t>NGOs</a:t>
            </a:r>
            <a:endParaRPr lang="th-TH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855988" y="3002955"/>
            <a:ext cx="4370376" cy="2539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3E3E5C"/>
                </a:solidFill>
                <a:latin typeface="Arial"/>
                <a:cs typeface="Arial"/>
              </a:rPr>
              <a:t>CONTEXT:SOCIOECONOMIC, GLOBALIZATION, POLITICS</a:t>
            </a:r>
            <a:endParaRPr lang="th-TH" sz="1050" b="1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C48B3F-7BF5-403A-AB2F-508553281D43}" type="slidenum">
              <a:rPr lang="en-US">
                <a:solidFill>
                  <a:srgbClr val="3E3E5C"/>
                </a:solidFill>
                <a:latin typeface="Arial" pitchFamily="34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solidFill>
                <a:srgbClr val="3E3E5C"/>
              </a:solidFill>
              <a:latin typeface="Arial" pitchFamily="34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1383" y="3063372"/>
            <a:ext cx="1052736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3E3E5C"/>
                </a:solidFill>
                <a:latin typeface="Arial"/>
                <a:cs typeface="Arial"/>
              </a:rPr>
              <a:t>BARGAINING </a:t>
            </a:r>
            <a:r>
              <a:rPr lang="en-US" dirty="0">
                <a:solidFill>
                  <a:srgbClr val="3E3E5C"/>
                </a:solidFill>
                <a:latin typeface="Arial"/>
                <a:cs typeface="Arial"/>
              </a:rPr>
              <a:t>POWER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60193" y="3164579"/>
            <a:ext cx="14517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3E3E5C"/>
                </a:solidFill>
                <a:latin typeface="Arial"/>
                <a:cs typeface="Arial"/>
              </a:rPr>
              <a:t>POLICY MAKERS</a:t>
            </a:r>
            <a:endParaRPr lang="th-TH" dirty="0">
              <a:solidFill>
                <a:srgbClr val="3E3E5C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1400" y="273665"/>
            <a:ext cx="5312929" cy="692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3E3E5C"/>
                </a:solidFill>
                <a:effectLst>
                  <a:outerShdw blurRad="38100" dist="19050" dir="2700000" algn="tl" rotWithShape="0">
                    <a:srgbClr val="3E3E5C">
                      <a:alpha val="40000"/>
                    </a:srgbClr>
                  </a:outerShdw>
                </a:effectLst>
                <a:latin typeface="Arial"/>
                <a:cs typeface="Arial"/>
              </a:rPr>
              <a:t>POLITICAL MAPPING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02781" y="1614575"/>
            <a:ext cx="2500975" cy="1286071"/>
          </a:xfrm>
          <a:prstGeom prst="wedgeEllipseCallout">
            <a:avLst>
              <a:gd name="adj1" fmla="val 53259"/>
              <a:gd name="adj2" fmla="val 8463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/>
              <a:t>ความรับรู้</a:t>
            </a:r>
          </a:p>
          <a:p>
            <a:pPr algn="ctr"/>
            <a:r>
              <a:rPr lang="th-TH" sz="3600" b="1" dirty="0" smtClean="0"/>
              <a:t>ตีความ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293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" y="144780"/>
            <a:ext cx="10778935" cy="647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b="1" dirty="0" smtClean="0">
              <a:ea typeface="Calibri"/>
              <a:cs typeface="Cordia New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h-TH" sz="4400" b="1" dirty="0" smtClean="0">
              <a:latin typeface="Cordia New"/>
              <a:ea typeface="Calibri"/>
            </a:endParaRPr>
          </a:p>
          <a:p>
            <a:r>
              <a:rPr lang="en-US" sz="4400" b="1" dirty="0" smtClean="0">
                <a:latin typeface="Cordia New"/>
                <a:ea typeface="Calibri"/>
              </a:rPr>
              <a:t> </a:t>
            </a:r>
            <a:r>
              <a:rPr lang="th-TH" sz="4400" b="1" dirty="0" smtClean="0">
                <a:latin typeface="Cordia New"/>
                <a:ea typeface="Calibri"/>
              </a:rPr>
              <a:t> </a:t>
            </a:r>
            <a:r>
              <a:rPr lang="th-TH" dirty="0" smtClean="0">
                <a:latin typeface="Cordia New"/>
              </a:rPr>
              <a:t>   </a:t>
            </a: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  <a:p>
            <a:endParaRPr lang="th-TH" sz="2400" dirty="0">
              <a:latin typeface="Cordia New"/>
            </a:endParaRPr>
          </a:p>
          <a:p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" y="91748"/>
            <a:ext cx="12103033" cy="65766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75062" y="2094931"/>
            <a:ext cx="2518011" cy="13374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88967" y="402215"/>
            <a:ext cx="3016714" cy="1382250"/>
          </a:xfrm>
          <a:prstGeom prst="wedgeEllipseCallout">
            <a:avLst>
              <a:gd name="adj1" fmla="val 96345"/>
              <a:gd name="adj2" fmla="val 1951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</a:rPr>
              <a:t>ธุรกิจสุรา...สู้ในที่แจ้งและที่ลับ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215827-1B97-4782-83E3-F76750C2C6A5}" type="datetime1">
              <a:rPr lang="en-US" smtClean="0">
                <a:solidFill>
                  <a:srgbClr val="3E3E5C"/>
                </a:solidFill>
                <a:latin typeface="Arial" pitchFamily="34" charset="0"/>
                <a:cs typeface="Angsana New" pitchFamily="18" charset="-34"/>
              </a:rPr>
              <a:t>7/2/2019</a:t>
            </a:fld>
            <a:endParaRPr lang="en-US">
              <a:solidFill>
                <a:srgbClr val="3E3E5C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1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4800" b="1" dirty="0">
                <a:cs typeface="Angsana New" pitchFamily="18" charset="-34"/>
              </a:rPr>
              <a:t> </a:t>
            </a:r>
            <a:endParaRPr lang="th-TH" sz="4800" b="1" dirty="0">
              <a:cs typeface="Angsana New" pitchFamily="18" charset="-34"/>
            </a:endParaRPr>
          </a:p>
          <a:p>
            <a:endParaRPr lang="en-US" sz="4800" b="1" dirty="0">
              <a:cs typeface="Angsana New" pitchFamily="18" charset="-34"/>
            </a:endParaRPr>
          </a:p>
        </p:txBody>
      </p:sp>
      <p:pic>
        <p:nvPicPr>
          <p:cNvPr id="288770" name="Picture 2" descr="C:\Documents and Settings\cooler\Application Data\PixelMetrics\CaptureWiz\LastCaptures\2009-11-12_10-13-45-0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2" y="785794"/>
            <a:ext cx="7858180" cy="572485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C48B3F-7BF5-403A-AB2F-508553281D43}" type="slidenum">
              <a:rPr lang="en-US">
                <a:solidFill>
                  <a:srgbClr val="3E3E5C"/>
                </a:solidFill>
                <a:latin typeface="Arial" pitchFamily="34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>
              <a:solidFill>
                <a:srgbClr val="3E3E5C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3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BB83ED-A078-40AE-BBA7-5D4A7D8CE040}" type="datetime1">
              <a:rPr lang="en-US" smtClean="0">
                <a:solidFill>
                  <a:srgbClr val="3E3E5C"/>
                </a:solidFill>
                <a:latin typeface="Arial" pitchFamily="34" charset="0"/>
                <a:cs typeface="Angsana New" pitchFamily="18" charset="-34"/>
              </a:rPr>
              <a:t>7/2/2019</a:t>
            </a:fld>
            <a:endParaRPr lang="en-US">
              <a:solidFill>
                <a:srgbClr val="3E3E5C"/>
              </a:solidFill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437250" name="Picture 2" descr="C:\Documents and Settings\cooler\Application Data\PixelMetrics\CaptureWiz\LastCaptures\2009-11-12_10-24-32-4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488" y="2214555"/>
            <a:ext cx="2428892" cy="1497819"/>
          </a:xfrm>
          <a:prstGeom prst="rect">
            <a:avLst/>
          </a:prstGeom>
          <a:noFill/>
        </p:spPr>
      </p:pic>
      <p:pic>
        <p:nvPicPr>
          <p:cNvPr id="437252" name="Picture 4" descr="C:\Documents and Settings\cooler\Application Data\PixelMetrics\CaptureWiz\LastCaptures\2009-11-12_10-29-14-60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5538" y="2071678"/>
            <a:ext cx="1500198" cy="1676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38217" y="928671"/>
            <a:ext cx="1038538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&gt;27,000 million </a:t>
            </a:r>
            <a:r>
              <a:rPr lang="en-US" sz="4400" b="1" cap="all" dirty="0" err="1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bahts</a:t>
            </a:r>
            <a:endParaRPr lang="en-US" sz="5400" b="1" cap="all" dirty="0">
              <a:ln w="9000" cmpd="sng">
                <a:solidFill>
                  <a:srgbClr val="DADADA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ADADA">
                      <a:shade val="20000"/>
                      <a:satMod val="245000"/>
                    </a:srgbClr>
                  </a:gs>
                  <a:gs pos="43000">
                    <a:srgbClr val="DADADA">
                      <a:satMod val="255000"/>
                    </a:srgbClr>
                  </a:gs>
                  <a:gs pos="48000">
                    <a:srgbClr val="DADADA">
                      <a:shade val="85000"/>
                      <a:satMod val="255000"/>
                    </a:srgbClr>
                  </a:gs>
                  <a:gs pos="100000">
                    <a:srgbClr val="DADADA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ngsana New" pitchFamily="18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cap="all" dirty="0">
              <a:ln w="9000" cmpd="sng">
                <a:solidFill>
                  <a:srgbClr val="DADADA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ADADA">
                      <a:shade val="20000"/>
                      <a:satMod val="245000"/>
                    </a:srgbClr>
                  </a:gs>
                  <a:gs pos="43000">
                    <a:srgbClr val="DADADA">
                      <a:satMod val="255000"/>
                    </a:srgbClr>
                  </a:gs>
                  <a:gs pos="48000">
                    <a:srgbClr val="DADADA">
                      <a:shade val="85000"/>
                      <a:satMod val="255000"/>
                    </a:srgbClr>
                  </a:gs>
                  <a:gs pos="100000">
                    <a:srgbClr val="DADADA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ngsana New" pitchFamily="18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                        + </a:t>
            </a:r>
            <a:r>
              <a:rPr lang="en-US" sz="40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others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8546" y="4000505"/>
            <a:ext cx="521497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Vs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100 million </a:t>
            </a:r>
            <a:r>
              <a:rPr lang="en-US" sz="4000" b="1" cap="all" dirty="0">
                <a:ln w="9000" cmpd="sng">
                  <a:solidFill>
                    <a:srgbClr val="DADAD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ADADA">
                        <a:shade val="20000"/>
                        <a:satMod val="245000"/>
                      </a:srgbClr>
                    </a:gs>
                    <a:gs pos="43000">
                      <a:srgbClr val="DADADA">
                        <a:satMod val="255000"/>
                      </a:srgbClr>
                    </a:gs>
                    <a:gs pos="48000">
                      <a:srgbClr val="DADADA">
                        <a:shade val="85000"/>
                        <a:satMod val="255000"/>
                      </a:srgbClr>
                    </a:gs>
                    <a:gs pos="100000">
                      <a:srgbClr val="DADAD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ngsana New" pitchFamily="18" charset="-34"/>
              </a:rPr>
              <a:t>baths</a:t>
            </a:r>
            <a:endParaRPr lang="en-US" sz="5400" b="1" cap="all" dirty="0">
              <a:ln w="9000" cmpd="sng">
                <a:solidFill>
                  <a:srgbClr val="DADADA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ADADA">
                      <a:shade val="20000"/>
                      <a:satMod val="245000"/>
                    </a:srgbClr>
                  </a:gs>
                  <a:gs pos="43000">
                    <a:srgbClr val="DADADA">
                      <a:satMod val="255000"/>
                    </a:srgbClr>
                  </a:gs>
                  <a:gs pos="48000">
                    <a:srgbClr val="DADADA">
                      <a:shade val="85000"/>
                      <a:satMod val="255000"/>
                    </a:srgbClr>
                  </a:gs>
                  <a:gs pos="100000">
                    <a:srgbClr val="DADADA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C48B3F-7BF5-403A-AB2F-508553281D43}" type="slidenum">
              <a:rPr lang="en-US">
                <a:solidFill>
                  <a:srgbClr val="3E3E5C"/>
                </a:solidFill>
                <a:latin typeface="Arial" pitchFamily="34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>
              <a:solidFill>
                <a:srgbClr val="3E3E5C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3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648A87-37B7-47F0-8469-A93E0AD53C8A}" type="datetime1">
              <a:rPr lang="en-US" smtClean="0">
                <a:solidFill>
                  <a:srgbClr val="3E3E5C"/>
                </a:solidFill>
                <a:latin typeface="Arial" pitchFamily="34" charset="0"/>
                <a:cs typeface="Angsana New" pitchFamily="18" charset="-34"/>
              </a:rPr>
              <a:t>7/2/2019</a:t>
            </a:fld>
            <a:endParaRPr lang="en-US">
              <a:solidFill>
                <a:srgbClr val="3E3E5C"/>
              </a:solidFill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439298" name="Picture 2" descr="C:\Documents and Settings\cooler\Application Data\PixelMetrics\CaptureWiz\LastCaptures\2009-11-12_10-40-56-3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C48B3F-7BF5-403A-AB2F-508553281D43}" type="slidenum">
              <a:rPr lang="en-US">
                <a:solidFill>
                  <a:srgbClr val="3E3E5C"/>
                </a:solidFill>
                <a:latin typeface="Arial" pitchFamily="34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>
              <a:solidFill>
                <a:srgbClr val="3E3E5C"/>
              </a:solidFill>
              <a:latin typeface="Arial" pitchFamily="34" charset="0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9206" y="5673959"/>
            <a:ext cx="717872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Paradoxical thinking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9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F3B-8394-4919-8518-535516563E4C}" type="datetime1">
              <a:rPr lang="en-US" smtClean="0"/>
              <a:t>7/2/2019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357187"/>
            <a:ext cx="71056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7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152400"/>
            <a:ext cx="7696200" cy="6172200"/>
            <a:chOff x="816" y="96"/>
            <a:chExt cx="4848" cy="3888"/>
          </a:xfrm>
        </p:grpSpPr>
        <p:pic>
          <p:nvPicPr>
            <p:cNvPr id="91139" name="Picture 3" descr="17_2_9_7_{B4797D3B-8EDD-4210-8E03-B76277849C9B}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2016"/>
              <a:ext cx="1463" cy="1968"/>
            </a:xfrm>
            <a:prstGeom prst="rect">
              <a:avLst/>
            </a:prstGeom>
            <a:noFill/>
          </p:spPr>
        </p:pic>
        <p:pic>
          <p:nvPicPr>
            <p:cNvPr id="91140" name="Picture 4" descr="redone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44" y="2688"/>
              <a:ext cx="1920" cy="1272"/>
            </a:xfrm>
            <a:prstGeom prst="rect">
              <a:avLst/>
            </a:prstGeom>
            <a:noFill/>
          </p:spPr>
        </p:pic>
        <p:pic>
          <p:nvPicPr>
            <p:cNvPr id="91141" name="Picture 5" descr="sypclassi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48" y="2016"/>
              <a:ext cx="1181" cy="1968"/>
            </a:xfrm>
            <a:prstGeom prst="rect">
              <a:avLst/>
            </a:prstGeom>
            <a:noFill/>
          </p:spPr>
        </p:pic>
        <p:pic>
          <p:nvPicPr>
            <p:cNvPr id="91142" name="Picture 6" descr="cinimag2"/>
            <p:cNvPicPr>
              <a:picLocks noChangeAspect="1" noChangeArrowheads="1"/>
            </p:cNvPicPr>
            <p:nvPr/>
          </p:nvPicPr>
          <p:blipFill>
            <a:blip r:embed="rId6"/>
            <a:srcRect t="11688" b="38962"/>
            <a:stretch>
              <a:fillRect/>
            </a:stretch>
          </p:blipFill>
          <p:spPr bwMode="auto">
            <a:xfrm>
              <a:off x="816" y="98"/>
              <a:ext cx="2880" cy="1876"/>
            </a:xfrm>
            <a:prstGeom prst="rect">
              <a:avLst/>
            </a:prstGeom>
            <a:noFill/>
          </p:spPr>
        </p:pic>
        <p:pic>
          <p:nvPicPr>
            <p:cNvPr id="91143" name="Picture 7" descr="M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2" y="96"/>
              <a:ext cx="1846" cy="2544"/>
            </a:xfrm>
            <a:prstGeom prst="rect">
              <a:avLst/>
            </a:prstGeom>
            <a:noFill/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09070-7066-4D2E-B6E2-0CBE2E13E50A}" type="datetime1">
              <a:rPr lang="en-US" smtClean="0"/>
              <a:t>7/2/2019</a:t>
            </a:fld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C31-E131-4483-A62F-ACB56B93E7C4}" type="slidenum">
              <a:rPr lang="en-US" smtClean="0"/>
              <a:pPr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85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1524000" y="2286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4800" b="1" dirty="0">
                <a:latin typeface="Angsana New" pitchFamily="18" charset="-34"/>
              </a:rPr>
              <a:t>Alcohol advertisement spending</a:t>
            </a:r>
            <a:endParaRPr lang="th-TH" sz="4800" b="1" dirty="0">
              <a:latin typeface="Angsana New" pitchFamily="18" charset="-34"/>
            </a:endParaRPr>
          </a:p>
          <a:p>
            <a:pPr algn="ctr" eaLnBrk="0" hangingPunct="0"/>
            <a:r>
              <a:rPr lang="th-TH" sz="4000" dirty="0">
                <a:latin typeface="Angsana New" pitchFamily="18" charset="-34"/>
              </a:rPr>
              <a:t>( </a:t>
            </a:r>
            <a:r>
              <a:rPr lang="en-US" sz="4000" dirty="0">
                <a:latin typeface="Angsana New" pitchFamily="18" charset="-34"/>
              </a:rPr>
              <a:t>in</a:t>
            </a:r>
            <a:r>
              <a:rPr lang="th-TH" sz="4000" dirty="0">
                <a:latin typeface="Angsana New" pitchFamily="18" charset="-34"/>
              </a:rPr>
              <a:t> </a:t>
            </a:r>
            <a:r>
              <a:rPr lang="en-US" sz="4000" dirty="0">
                <a:latin typeface="Angsana New" pitchFamily="18" charset="-34"/>
              </a:rPr>
              <a:t>Million Baths between 1990 - 2000</a:t>
            </a:r>
            <a:r>
              <a:rPr lang="th-TH" sz="4000" dirty="0">
                <a:latin typeface="Angsana New" pitchFamily="18" charset="-34"/>
              </a:rPr>
              <a:t>)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057400" y="1752600"/>
          <a:ext cx="8077200" cy="444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3352800" y="5562601"/>
            <a:ext cx="670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 dirty="0">
                <a:latin typeface="Angsana New" pitchFamily="18" charset="-34"/>
              </a:rPr>
              <a:t> 2533      2534     2535      2536      2537	   2538     2539     2540      2541     2542     2543	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8229600" y="6400800"/>
            <a:ext cx="2433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latin typeface="Cordia New" pitchFamily="34" charset="-34"/>
                <a:cs typeface="Cordia New" pitchFamily="34" charset="-34"/>
              </a:rPr>
              <a:t>Source: งานวิจัยของมูลนิธิเพื่อผู้บริโภค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3255D4-9966-483E-959A-1B2B8B748AA8}" type="datetime1">
              <a:rPr lang="en-US" smtClean="0"/>
              <a:t>7/2/2019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774AC-0BF0-464D-96C4-F831461A6A08}" type="slidenum">
              <a:rPr lang="en-US" smtClean="0"/>
              <a:pPr>
                <a:defRPr/>
              </a:pPr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20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52400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5400" b="1" dirty="0">
                <a:latin typeface="Angsana New" pitchFamily="18" charset="-34"/>
              </a:rPr>
              <a:t>Channels of media for alcohol ads,2000</a:t>
            </a:r>
            <a:endParaRPr lang="th-TH" sz="5400" b="1" dirty="0">
              <a:latin typeface="Angsana New" pitchFamily="18" charset="-34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8234364" y="6553200"/>
            <a:ext cx="243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latin typeface="Cordia New" pitchFamily="34" charset="-34"/>
                <a:cs typeface="Cordia New" pitchFamily="34" charset="-34"/>
              </a:rPr>
              <a:t>Source: งานวิจัยของ มูลนิธิเพื่อผู้บริโภค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1033712" y="-7553"/>
          <a:ext cx="13721730" cy="7710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1F9251-7B94-4234-973B-B4B3DAA5E54D}" type="datetime1">
              <a:rPr lang="en-US" smtClean="0"/>
              <a:t>7/2/2019</a:t>
            </a:fld>
            <a:endParaRPr lang="th-TH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BBFEC-D715-4578-835F-DB1166354786}" type="slidenum">
              <a:rPr lang="en-US" smtClean="0"/>
              <a:pPr>
                <a:defRPr/>
              </a:pPr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29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62201" y="1"/>
            <a:ext cx="7948613" cy="20415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Top 7 brands with big spending on alcohol ads,2000</a:t>
            </a:r>
            <a:r>
              <a:rPr lang="th-TH" b="1" dirty="0">
                <a:solidFill>
                  <a:schemeClr val="tx1"/>
                </a:solidFill>
              </a:rPr>
              <a:t/>
            </a:r>
            <a:br>
              <a:rPr lang="th-TH" b="1" dirty="0">
                <a:solidFill>
                  <a:schemeClr val="tx1"/>
                </a:solidFill>
              </a:rPr>
            </a:b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19288" y="1600200"/>
            <a:ext cx="8291512" cy="47815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th-TH" b="1" dirty="0"/>
              <a:t>					</a:t>
            </a:r>
            <a:r>
              <a:rPr lang="en-US" b="1" dirty="0" smtClean="0"/>
              <a:t> </a:t>
            </a:r>
            <a:endParaRPr lang="th-TH" b="1" dirty="0"/>
          </a:p>
        </p:txBody>
      </p:sp>
      <p:sp>
        <p:nvSpPr>
          <p:cNvPr id="101380" name="Rectangle 1028"/>
          <p:cNvSpPr>
            <a:spLocks noChangeArrowheads="1"/>
          </p:cNvSpPr>
          <p:nvPr/>
        </p:nvSpPr>
        <p:spPr bwMode="auto">
          <a:xfrm>
            <a:off x="7924800" y="6400800"/>
            <a:ext cx="2738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white"/>
                </a:solidFill>
                <a:latin typeface="Cordia New" pitchFamily="34" charset="-34"/>
                <a:cs typeface="Cordia New" pitchFamily="34" charset="-34"/>
              </a:rPr>
              <a:t>Source: Advertising Expenditure in Thailand</a:t>
            </a:r>
          </a:p>
        </p:txBody>
      </p:sp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6824" y="1357298"/>
            <a:ext cx="867545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DAD24-3491-4DCB-BEEC-F66EA748BFFA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BBFEC-D715-4578-835F-DB1166354786}" type="slidenum">
              <a:rPr lang="en-US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530041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500043"/>
            <a:ext cx="7467600" cy="1047771"/>
          </a:xfrm>
          <a:solidFill>
            <a:schemeClr val="folHlink"/>
          </a:solidFill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cs typeface="Cordia New" pitchFamily="34" charset="-34"/>
              </a:rPr>
              <a:t>Beer brands reported by injured DDV in a ER survey</a:t>
            </a:r>
            <a:endParaRPr lang="th-TH" sz="2800" dirty="0">
              <a:solidFill>
                <a:schemeClr val="tx1"/>
              </a:solidFill>
              <a:cs typeface="Cordia New" pitchFamily="34" charset="-34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942222" y="1643050"/>
          <a:ext cx="8725779" cy="52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91400" y="64008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white"/>
                </a:solidFill>
                <a:latin typeface="Cordia New" pitchFamily="34" charset="-34"/>
                <a:cs typeface="Cordia New" pitchFamily="34" charset="-34"/>
              </a:rPr>
              <a:t>Source: งานวิจัยของ รศ.นพ.ไพบูลย์ สุริยะวงศ์ไพศาล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612" y="335756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ngsana New" pitchFamily="18" charset="-34"/>
              </a:rPr>
              <a:t>elephant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A016C2-2C4F-4DDE-8345-630C082A7C54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0FD67-DADF-4802-9746-5D99E949E4E9}" type="slidenum">
              <a:rPr lang="en-US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95" y="5160180"/>
            <a:ext cx="4884956" cy="1697820"/>
          </a:xfrm>
          <a:prstGeom prst="rect">
            <a:avLst/>
          </a:prstGeom>
        </p:spPr>
      </p:pic>
      <p:pic>
        <p:nvPicPr>
          <p:cNvPr id="3074" name="Picture 2" descr="C:\Users\admin\AppData\Roaming\PixelMetrics\CaptureWiz\Temp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33" y="5910966"/>
            <a:ext cx="4525609" cy="3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141492" y="3985146"/>
            <a:ext cx="5109835" cy="1787857"/>
          </a:xfrm>
          <a:prstGeom prst="wedgeEllipseCallout">
            <a:avLst>
              <a:gd name="adj1" fmla="val -50180"/>
              <a:gd name="adj2" fmla="val 5906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Long-term portfolio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Opportunistic research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5037500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68670-F588-491E-88F2-1711E549557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34" y="389089"/>
            <a:ext cx="9330766" cy="6149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51" y="485140"/>
            <a:ext cx="4644301" cy="15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7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3D24-03A3-45AA-B3F2-AE4E575CCD9D}" type="datetime1">
              <a:rPr lang="en-US" smtClean="0"/>
              <a:t>7/2/2019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35408" y="1976280"/>
            <a:ext cx="95638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ea typeface="Calibri"/>
                <a:cs typeface="Cordia New"/>
              </a:rPr>
              <a:t> กลยุทธการสื่อสาร...</a:t>
            </a:r>
          </a:p>
          <a:p>
            <a:pPr algn="ctr"/>
            <a:endParaRPr lang="th-TH" sz="5400" b="1" dirty="0">
              <a:latin typeface="Cordia New"/>
              <a:cs typeface="Cordia New"/>
            </a:endParaRPr>
          </a:p>
          <a:p>
            <a:pPr algn="ctr"/>
            <a:r>
              <a:rPr lang="th-TH" sz="5400" b="1" dirty="0" smtClean="0">
                <a:latin typeface="Cordia New"/>
                <a:cs typeface="Cordia New"/>
              </a:rPr>
              <a:t>กรณีศึกษา </a:t>
            </a:r>
            <a:endParaRPr lang="th-TH" sz="2400" dirty="0" smtClean="0">
              <a:latin typeface="Cord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48B3F-7BF5-403A-AB2F-508553281D4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074" name="Picture 2" descr="C:\Users\admin\AppData\Roaming\PixelMetrics\CaptureWiz\Temp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02" y="3580527"/>
            <a:ext cx="119062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AppData\Roaming\PixelMetrics\CaptureWiz\Temp\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96" y="3025207"/>
            <a:ext cx="2181898" cy="23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871537"/>
            <a:ext cx="8039100" cy="51149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F5B-223F-4A10-931C-D4DAF3A3BD10}" type="datetime1">
              <a:rPr lang="en-US" smtClean="0"/>
              <a:t>7/2/2019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485D7-7373-45EB-9E8F-96DEB659443B}" type="slidenum">
              <a:rPr lang="en-US" smtClean="0"/>
              <a:t>67</a:t>
            </a:fld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6762465" y="3132161"/>
            <a:ext cx="5109835" cy="1787857"/>
          </a:xfrm>
          <a:prstGeom prst="wedgeEllipseCallout">
            <a:avLst>
              <a:gd name="adj1" fmla="val -58326"/>
              <a:gd name="adj2" fmla="val -4360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Long-term portfolio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Opportunistic research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222646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FFAAE-7E29-4955-AAA0-7D4AF1FA9CB9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0FD67-DADF-4802-9746-5D99E949E4E9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10943"/>
            <a:ext cx="11877040" cy="66105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273040" y="2661920"/>
            <a:ext cx="215392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76960" y="4592320"/>
            <a:ext cx="678688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1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7AB5B9-C99D-4E65-B1E2-1F5E516F8EAF}" type="datetime1">
              <a:rPr lang="en-US" smtClean="0">
                <a:solidFill>
                  <a:srgbClr val="D6ECFF"/>
                </a:solidFill>
                <a:cs typeface="Angsana New" pitchFamily="18" charset="-34"/>
              </a:rPr>
              <a:t>7/2/2019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0FD67-DADF-4802-9746-5D99E949E4E9}" type="slidenum">
              <a:rPr lang="en-US" smtClean="0">
                <a:solidFill>
                  <a:srgbClr val="D6ECFF"/>
                </a:solidFill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th-TH">
              <a:solidFill>
                <a:srgbClr val="D6ECFF"/>
              </a:solidFill>
              <a:cs typeface="Angsana New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421" y="526732"/>
            <a:ext cx="6788649" cy="3359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430" y="403860"/>
            <a:ext cx="5971129" cy="543687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16006" y="4312693"/>
            <a:ext cx="5844222" cy="2408782"/>
          </a:xfrm>
          <a:prstGeom prst="wedgeEllipseCallout">
            <a:avLst>
              <a:gd name="adj1" fmla="val 56630"/>
              <a:gd name="adj2" fmla="val -5118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/>
              <a:t>กระบวนการนโยบาย</a:t>
            </a:r>
          </a:p>
          <a:p>
            <a:pPr algn="ctr"/>
            <a:endParaRPr lang="th-TH" sz="4000" dirty="0" smtClean="0"/>
          </a:p>
          <a:p>
            <a:pPr algn="ctr"/>
            <a:r>
              <a:rPr lang="th-TH" sz="4000" dirty="0" smtClean="0"/>
              <a:t>การเดินทัพทางไกล</a:t>
            </a:r>
            <a:endParaRPr lang="en-US" sz="4000" dirty="0"/>
          </a:p>
        </p:txBody>
      </p:sp>
      <p:pic>
        <p:nvPicPr>
          <p:cNvPr id="4098" name="Picture 2" descr="C:\Users\admin\AppData\Roaming\PixelMetrics\CaptureWiz\Temp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67" y="3459561"/>
            <a:ext cx="4940491" cy="32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1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73" y="575824"/>
            <a:ext cx="9565453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065" y="542560"/>
            <a:ext cx="1015746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Primary target audiences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Preferences, values, interests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Expected actions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Knowledge gaps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Key messages…addressing prioritized gaps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Make the messages …clear, simple, concise, sexy(</a:t>
            </a:r>
            <a:r>
              <a:rPr lang="en-US" sz="2400" dirty="0" err="1" smtClean="0"/>
              <a:t>imaginative+evidence-based</a:t>
            </a:r>
            <a:r>
              <a:rPr lang="en-US" sz="2400" dirty="0" smtClean="0"/>
              <a:t>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Don’t : blame, ridicule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82" y="542560"/>
            <a:ext cx="5751185" cy="2878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780" y="471725"/>
            <a:ext cx="1618774" cy="18017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2FDB-BB74-438D-8D3D-74D919DD45E6}" type="datetime1">
              <a:rPr lang="en-US" smtClean="0"/>
              <a:t>7/2/2019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70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48466" y="132695"/>
            <a:ext cx="281699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7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0508112"/>
              </p:ext>
            </p:extLst>
          </p:nvPr>
        </p:nvGraphicFramePr>
        <p:xfrm>
          <a:off x="361666" y="109182"/>
          <a:ext cx="11614244" cy="653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10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F4AF3-2F30-4909-8886-A822B5A8C24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A1980-9023-4045-A8BE-664F1D801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785937"/>
            <a:ext cx="47244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09186" y="490266"/>
            <a:ext cx="7814960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งบประมาณแผ่นดิน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th-TH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สมบัติสาธารณะ</a:t>
            </a:r>
          </a:p>
          <a:p>
            <a:pPr algn="ctr">
              <a:lnSpc>
                <a:spcPct val="150000"/>
              </a:lnSpc>
            </a:pPr>
            <a:r>
              <a:rPr lang="th-TH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ล่อแหลมต่อการแสวงประโยชน์โดยมิชอบ</a:t>
            </a:r>
          </a:p>
          <a:p>
            <a:pPr algn="ctr">
              <a:lnSpc>
                <a:spcPct val="150000"/>
              </a:lnSpc>
            </a:pPr>
            <a:r>
              <a:rPr lang="th-TH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ถ่างช่องว่างทางสังคม</a:t>
            </a:r>
          </a:p>
          <a:p>
            <a:pPr algn="ctr">
              <a:lnSpc>
                <a:spcPct val="150000"/>
              </a:lnSpc>
            </a:pPr>
            <a:r>
              <a:rPr lang="th-TH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สังคมไร้เสถียรภาพ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07" y="3760914"/>
            <a:ext cx="3977199" cy="29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4552-5963-4E52-AC90-D86149151905}" type="datetime1">
              <a:rPr lang="en-US" smtClean="0"/>
              <a:t>7/2/2019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3F48-1F87-466C-B8AC-BF98E206C9A9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7" y="2092961"/>
            <a:ext cx="12021813" cy="2710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5920" y="6033184"/>
            <a:ext cx="774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https://ars.els-cdn.com/content/image/1-s2.0-S1931524410002859-gr1_lrg.jpg</a:t>
            </a:r>
          </a:p>
        </p:txBody>
      </p:sp>
      <p:sp>
        <p:nvSpPr>
          <p:cNvPr id="6" name="Rectangle 5"/>
          <p:cNvSpPr/>
          <p:nvPr/>
        </p:nvSpPr>
        <p:spPr>
          <a:xfrm>
            <a:off x="375920" y="670160"/>
            <a:ext cx="1145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an average of 17 years for research evidence to reach clinical practice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5920" y="6488668"/>
            <a:ext cx="1145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Westfall, J , Mold, J , </a:t>
            </a:r>
            <a:r>
              <a:rPr lang="en-US" dirty="0" err="1"/>
              <a:t>Fagnan</a:t>
            </a:r>
            <a:r>
              <a:rPr lang="en-US" dirty="0"/>
              <a:t>, L . Practice-based research – “Blue Highways” on the NIH roadmap. JAMA 2007;297:403–6 </a:t>
            </a:r>
          </a:p>
        </p:txBody>
      </p:sp>
    </p:spTree>
    <p:extLst>
      <p:ext uri="{BB962C8B-B14F-4D97-AF65-F5344CB8AC3E}">
        <p14:creationId xmlns:p14="http://schemas.microsoft.com/office/powerpoint/2010/main" val="26473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เริ่มต้น">
  <a:themeElements>
    <a:clrScheme name="การออกแบบเริ่มต้น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การออกแบบเริ่มต้น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1541</Words>
  <Application>Microsoft Office PowerPoint</Application>
  <PresentationFormat>Widescreen</PresentationFormat>
  <Paragraphs>503</Paragraphs>
  <Slides>72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1" baseType="lpstr">
      <vt:lpstr>Angsana New</vt:lpstr>
      <vt:lpstr>Arial</vt:lpstr>
      <vt:lpstr>Arial</vt:lpstr>
      <vt:lpstr>Calibri</vt:lpstr>
      <vt:lpstr>Calibri Light</vt:lpstr>
      <vt:lpstr>Consolas</vt:lpstr>
      <vt:lpstr>Corbel</vt:lpstr>
      <vt:lpstr>Cordia New</vt:lpstr>
      <vt:lpstr>DilleniaUPC</vt:lpstr>
      <vt:lpstr>Tahoma</vt:lpstr>
      <vt:lpstr>Times New Roman</vt:lpstr>
      <vt:lpstr>Wingdings</vt:lpstr>
      <vt:lpstr>Wingdings 2</vt:lpstr>
      <vt:lpstr>Wingdings 3</vt:lpstr>
      <vt:lpstr>Office Theme</vt:lpstr>
      <vt:lpstr>การออกแบบเริ่มต้น</vt:lpstr>
      <vt:lpstr>Metro</vt:lpstr>
      <vt:lpstr>1_Office Theme</vt:lpstr>
      <vt:lpstr>Microsoft Excel Chart</vt:lpstr>
      <vt:lpstr>PowerPoint Presentation</vt:lpstr>
      <vt:lpstr>PowerPoint Presentation</vt:lpstr>
      <vt:lpstr>PowerPoint Presentation</vt:lpstr>
      <vt:lpstr>Big may not be big…Small may not be small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เครือข่ายความร่วมมือ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7 brands with big spending on alcohol ads,2000 </vt:lpstr>
      <vt:lpstr>Beer brands reported by injured DDV in a ER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paibul suriyawongpaisal</dc:creator>
  <cp:lastModifiedBy>paibul suriyawongpaisal</cp:lastModifiedBy>
  <cp:revision>100</cp:revision>
  <dcterms:created xsi:type="dcterms:W3CDTF">2019-03-06T01:21:03Z</dcterms:created>
  <dcterms:modified xsi:type="dcterms:W3CDTF">2019-07-02T03:03:23Z</dcterms:modified>
</cp:coreProperties>
</file>