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61" r:id="rId3"/>
    <p:sldId id="534" r:id="rId4"/>
    <p:sldId id="530" r:id="rId5"/>
    <p:sldId id="288" r:id="rId6"/>
    <p:sldId id="335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31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735" autoAdjust="0"/>
    <p:restoredTop sz="94820" autoAdjust="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308C6-9E7D-4D5A-8D9C-D318F5DCA7BD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DB46-2522-4F74-9C4F-7978D5D500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1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F6A0F-9F00-4AA2-963E-080741B8BC99}" type="slidenum">
              <a:rPr lang="en-GB"/>
              <a:pPr/>
              <a:t>1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553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F6A0F-9F00-4AA2-963E-080741B8BC99}" type="slidenum">
              <a:rPr lang="en-GB"/>
              <a:pPr/>
              <a:t>2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9817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9DBE95C-CF7E-4038-955E-34E22495615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0061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9DBE95C-CF7E-4038-955E-34E224956156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0061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9B3F5-EC6B-4EB4-AD41-4DDA5FBC6E2A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CAC5BC1-E239-4657-B261-255A394C2C7B}" type="slidenum">
              <a:rPr lang="en-GB" sz="1200">
                <a:latin typeface="Arial" pitchFamily="34" charset="0"/>
                <a:cs typeface="Angsana New" pitchFamily="18" charset="-34"/>
              </a:rPr>
              <a:pPr algn="r" eaLnBrk="0" hangingPunct="0"/>
              <a:t>12</a:t>
            </a:fld>
            <a:endParaRPr lang="en-GB" sz="1200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271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61225-6DCB-4231-A28E-6EBC17FC9E23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72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89DBE95C-CF7E-4038-955E-34E224956156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06462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79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B9CB-DF43-4219-B1E6-66FDDAD45035}" type="datetimeFigureOut">
              <a:rPr lang="th-TH" smtClean="0"/>
              <a:pPr/>
              <a:t>08/07/62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A5CC-94AE-4F06-AC84-82BC270B93D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iwat.roj@mahidol.ac.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watroj@yaho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928670"/>
            <a:ext cx="7772400" cy="2667000"/>
          </a:xfrm>
          <a:ln w="76200" cmpd="tri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r>
              <a:rPr lang="th-TH" sz="6000" b="1" dirty="0" smtClean="0"/>
              <a:t>ทำอย่างไรให้ผลงานวิชาการ</a:t>
            </a:r>
            <a:br>
              <a:rPr lang="th-TH" sz="6000" b="1" dirty="0" smtClean="0"/>
            </a:br>
            <a:r>
              <a:rPr lang="th-TH" sz="6000" b="1" dirty="0" smtClean="0"/>
              <a:t>ด้านเครื่องดื่มแอลกอฮอล์เกิดประโยชน์เชิงนโยบายและต่อสังคม</a:t>
            </a:r>
            <a:endParaRPr kumimoji="1" lang="en-GB" sz="60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929066"/>
            <a:ext cx="6512198" cy="23076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th-TH" altLang="zh-CN" sz="4300" b="1" dirty="0" smtClean="0">
                <a:solidFill>
                  <a:schemeClr val="tx1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นพ. วิวัฒน์ โรจนพิทยากร</a:t>
            </a:r>
            <a:endParaRPr kumimoji="1" lang="en-US" altLang="zh-CN" sz="4300" b="1" dirty="0" smtClean="0">
              <a:solidFill>
                <a:schemeClr val="tx1"/>
              </a:solidFill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354013" indent="-354013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kumimoji="1" lang="th-TH" altLang="zh-CN" sz="3400" b="1" dirty="0" smtClean="0">
                <a:solidFill>
                  <a:schemeClr val="tx1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ผู้อำนวยการศูนย์นโยบายและการจัดการสุขภาพ คณะแพทยศาสตร์โรงพยาบาลรามาธิบดี มหาวิทยาลัยมหิดล</a:t>
            </a:r>
          </a:p>
          <a:p>
            <a:pPr marL="354013" indent="-354013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kumimoji="1" lang="th-TH" altLang="zh-CN" sz="3400" b="1" dirty="0" smtClean="0">
                <a:solidFill>
                  <a:schemeClr val="tx1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บรรณาธิการวารสารวิชาการสาธารณสุข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-19314" y="124371"/>
            <a:ext cx="9163313" cy="568325"/>
          </a:xfrm>
        </p:spPr>
        <p:txBody>
          <a:bodyPr>
            <a:noAutofit/>
          </a:bodyPr>
          <a:lstStyle/>
          <a:p>
            <a:r>
              <a:rPr lang="th-TH" altLang="th-TH" sz="4800" b="1" dirty="0" smtClean="0"/>
              <a:t>การสื่อสารเพื่อลดการบริโภคเกลือ</a:t>
            </a:r>
            <a:endParaRPr lang="en-US" altLang="th-TH" sz="4800" b="1" dirty="0" smtClean="0"/>
          </a:p>
        </p:txBody>
      </p:sp>
      <p:pic>
        <p:nvPicPr>
          <p:cNvPr id="21507" name="Picture 4" descr="C:\Users\arale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6" y="620688"/>
            <a:ext cx="3650277" cy="25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:\Users\arale\Desktop\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90" y="620688"/>
            <a:ext cx="3998732" cy="25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:\Users\arale\Desktop\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89" y="3305943"/>
            <a:ext cx="3998733" cy="26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:\Users\arale\Desktop\j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3881"/>
            <a:ext cx="3700099" cy="26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367303" y="4941168"/>
            <a:ext cx="2779182" cy="1786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1420" y="6093296"/>
            <a:ext cx="508676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YouTube: Reduce salt by half</a:t>
            </a:r>
            <a:endParaRPr lang="th-TH" dirty="0"/>
          </a:p>
        </p:txBody>
      </p:sp>
      <p:sp>
        <p:nvSpPr>
          <p:cNvPr id="2" name="Right Arrow 1"/>
          <p:cNvSpPr/>
          <p:nvPr/>
        </p:nvSpPr>
        <p:spPr>
          <a:xfrm>
            <a:off x="5509787" y="6204313"/>
            <a:ext cx="694276" cy="301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34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3" y="1628800"/>
            <a:ext cx="88296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3" y="332656"/>
            <a:ext cx="882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ยุทธศาสตร์ลดการบริโภคเกลือและโซเดียมในประเทศไทย</a:t>
            </a:r>
            <a:endParaRPr lang="th-TH" sz="4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9621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152400"/>
            <a:ext cx="8755062" cy="1143000"/>
          </a:xfrm>
          <a:solidFill>
            <a:srgbClr val="CCECFF"/>
          </a:solidFill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Level Advocacy for Promotion of the 100% Condom Programme in Thailand</a:t>
            </a:r>
            <a:endParaRPr lang="th-TH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9738" y="1447800"/>
            <a:ext cx="8467725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“The most significant strategy in HIV/AIDS prevention programme in Thailand is the implementation of the 100% Condom Use Policy in sex establishments since 1991. As a result of the policy, the incidence of sexually transmitted diseases dropped dramatically from over 400,000 case before 1991 to less than 14,000 cases last year”</a:t>
            </a: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Thaksin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Shinawatra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Prime Minister of Thailand</a:t>
            </a: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7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ASEAN SUMMIT, Brunei Darussalam</a:t>
            </a:r>
          </a:p>
          <a:p>
            <a:pPr marL="0" indent="0" algn="r"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 November 2001</a:t>
            </a:r>
            <a:endParaRPr lang="th-TH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26475" cy="946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en-US" altLang="zh-CN" sz="36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KINGDOM OF CAMBODIA</a:t>
            </a:r>
          </a:p>
          <a:p>
            <a:pPr algn="ctr" eaLnBrk="0" hangingPunct="0"/>
            <a:r>
              <a:rPr kumimoji="1" lang="en-US" altLang="zh-CN" sz="20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NATION                        RELIGION                      KING</a:t>
            </a:r>
            <a:endParaRPr kumimoji="1" lang="en-GB" sz="2000" b="1" dirty="0">
              <a:latin typeface="Times New Roman" pitchFamily="18" charset="0"/>
              <a:ea typeface="SimSun" pitchFamily="2" charset="-122"/>
              <a:cs typeface="Angsana New" pitchFamily="18" charset="-34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048000" y="1447800"/>
            <a:ext cx="5867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zh-CN" altLang="en-US" sz="3200" b="1" i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“</a:t>
            </a:r>
            <a:r>
              <a:rPr kumimoji="1" lang="en-US" altLang="zh-CN" sz="3200" b="1" i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I would like to ask the </a:t>
            </a:r>
            <a:r>
              <a:rPr kumimoji="1" lang="en-US" altLang="zh-CN" sz="3200" b="1" i="1" dirty="0" err="1">
                <a:latin typeface="Times New Roman" pitchFamily="18" charset="0"/>
                <a:ea typeface="SimSun" pitchFamily="2" charset="-122"/>
                <a:cs typeface="Angsana New" pitchFamily="18" charset="-34"/>
              </a:rPr>
              <a:t>Excellencies</a:t>
            </a:r>
            <a:r>
              <a:rPr kumimoji="1" lang="en-US" altLang="zh-CN" sz="3200" b="1" i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, Delegates of the Royal Government and Governors of all provinces and municipalities to efficiently apply the 100% Condom Use Programme countrywide</a:t>
            </a:r>
            <a:r>
              <a:rPr kumimoji="1" lang="th-TH" sz="3200" b="1" i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.</a:t>
            </a:r>
            <a:r>
              <a:rPr kumimoji="1" lang="en-US" altLang="zh-CN" sz="3200" b="1" i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”</a:t>
            </a:r>
          </a:p>
          <a:p>
            <a:pPr algn="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US" altLang="zh-CN" sz="24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Phnom Penh, 14</a:t>
            </a:r>
            <a:r>
              <a:rPr kumimoji="1" lang="en-US" altLang="zh-CN" sz="2400" b="1" baseline="30000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th</a:t>
            </a:r>
            <a:r>
              <a:rPr kumimoji="1" lang="en-US" altLang="zh-CN" sz="24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 October 1999</a:t>
            </a:r>
          </a:p>
          <a:p>
            <a:pPr algn="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US" altLang="zh-CN" sz="24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PRIME MINISTER</a:t>
            </a:r>
          </a:p>
          <a:p>
            <a:pPr algn="r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US" altLang="zh-CN" sz="2400" b="1" dirty="0">
                <a:latin typeface="Times New Roman" pitchFamily="18" charset="0"/>
                <a:ea typeface="SimSun" pitchFamily="2" charset="-122"/>
                <a:cs typeface="Angsana New" pitchFamily="18" charset="-34"/>
              </a:rPr>
              <a:t>HUN SEN</a:t>
            </a:r>
            <a:endParaRPr kumimoji="1" lang="th-TH" sz="2400" b="1" dirty="0">
              <a:latin typeface="Times New Roman" pitchFamily="18" charset="0"/>
              <a:ea typeface="SimSun" pitchFamily="2" charset="-122"/>
              <a:cs typeface="Angsana New" pitchFamily="18" charset="-34"/>
            </a:endParaRPr>
          </a:p>
        </p:txBody>
      </p:sp>
      <p:pic>
        <p:nvPicPr>
          <p:cNvPr id="106500" name="Picture 4" descr="Khm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17663"/>
            <a:ext cx="2547938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48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1000108"/>
            <a:ext cx="8001056" cy="5143536"/>
          </a:xfrm>
          <a:prstGeom prst="rect">
            <a:avLst/>
          </a:prstGeom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1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ข้อมูลเพิ่มเติม ติดต่อ....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1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j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นพ. วิวัฒน์ โรจนพิทยากร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ศูนย์นโยบายและการจัดการสุขภาพ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คณะแพทยศาสตร์โรงพยาบาลรามาธิบดี มหาวิทยาลัยมหิดล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โทร. 091-7745195</a:t>
            </a:r>
            <a:endParaRPr kumimoji="1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j-cs"/>
            </a:endParaRPr>
          </a:p>
          <a:p>
            <a:pPr marL="342900" lvl="0" indent="-34290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SzPct val="75000"/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Email: </a:t>
            </a: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  <a:hlinkClick r:id="rId3"/>
              </a:rPr>
              <a:t>wiwat.roj@mahidol.ac.th</a:t>
            </a: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j-cs"/>
              </a:rPr>
              <a:t>; </a:t>
            </a:r>
            <a:r>
              <a:rPr kumimoji="1" lang="en-US" sz="2400" b="1" dirty="0" smtClean="0">
                <a:ea typeface="SimSun" pitchFamily="2" charset="-122"/>
                <a:cs typeface="+mj-cs"/>
                <a:hlinkClick r:id="rId4"/>
              </a:rPr>
              <a:t>wiwatroj@yahoo.com</a:t>
            </a:r>
            <a:endParaRPr kumimoji="1" lang="en-US" sz="2400" b="1" dirty="0" smtClean="0">
              <a:ea typeface="SimSun" pitchFamily="2" charset="-122"/>
              <a:cs typeface="+mj-cs"/>
            </a:endParaRPr>
          </a:p>
          <a:p>
            <a:pPr marL="342900" lvl="0" indent="-34290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SzPct val="75000"/>
              <a:defRPr/>
            </a:pPr>
            <a:endParaRPr kumimoji="1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3143272"/>
          </a:xfrm>
          <a:solidFill>
            <a:schemeClr val="accent5">
              <a:lumMod val="20000"/>
              <a:lumOff val="80000"/>
            </a:schemeClr>
          </a:solidFill>
          <a:ln w="76200" cmpd="tri">
            <a:solidFill>
              <a:srgbClr val="FF3300"/>
            </a:solidFill>
          </a:ln>
        </p:spPr>
        <p:txBody>
          <a:bodyPr>
            <a:normAutofit/>
          </a:bodyPr>
          <a:lstStyle/>
          <a:p>
            <a:r>
              <a:rPr kumimoji="1" lang="th-TH" sz="6600" b="1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sz="6600" b="1" dirty="0" smtClean="0"/>
              <a:t>เบื้องต้นเกี่ยวกับ</a:t>
            </a:r>
            <a:br>
              <a:rPr lang="th-TH" sz="6600" b="1" dirty="0" smtClean="0"/>
            </a:br>
            <a:r>
              <a:rPr lang="th-TH" sz="6600" b="1" dirty="0" smtClean="0"/>
              <a:t>ผลงานทางวิชาการ</a:t>
            </a:r>
            <a:endParaRPr kumimoji="1" lang="th-TH" sz="6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071570"/>
          </a:xfr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คณะกรรมการ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ข้าราชการ</a:t>
            </a:r>
            <a:r>
              <a:rPr lang="th-TH" sz="4000" b="1" dirty="0" err="1" smtClean="0">
                <a:latin typeface="AngsanaUPC" pitchFamily="18" charset="-34"/>
                <a:cs typeface="AngsanaUPC" pitchFamily="18" charset="-34"/>
              </a:rPr>
              <a:t>พลเรือน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ใน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สถาบันอุดมศึกษา (</a:t>
            </a:r>
            <a:r>
              <a:rPr lang="th-TH" sz="4000" b="1" dirty="0" err="1">
                <a:latin typeface="AngsanaUPC" pitchFamily="18" charset="-34"/>
                <a:cs typeface="AngsanaUPC" pitchFamily="18" charset="-34"/>
              </a:rPr>
              <a:t>ก.พ.อ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.)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แบ่ง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ผลงานทางวิชาการเป็น </a:t>
            </a: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11 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ประเภท คือ </a:t>
            </a:r>
            <a:endParaRPr lang="en-US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7" y="1122417"/>
            <a:ext cx="4286247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หนังสือ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ตำรา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เอกสารประกอบการสอน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เอกสารคำสอน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บทความทางวิชาการ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ผลงานวิจัย/วิเคราะห์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งานแปล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รายงานการศึกษาค้นคว้า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9.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สื่อการเรียนการสอน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10.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รายงานโครงการต่างๆ 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47" y="1142984"/>
            <a:ext cx="4286247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11. </a:t>
            </a: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ผลงานลักษณะอื่นๆ</a:t>
            </a:r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สิ่งประดิษฐ์หรืองานสร้างสรรค์ อาทิ การประดิษฐ์เครื่องทุ่นแรง ผลงานการสร้างสิ่งมีชีวิตพันธุ์ใหม่ วัคซีน สิ่งก่อสร้าง หรือผลงานด้านศิลปะ หรือสารานุกรม รวมถึง งานแปลจากตัวงานต้นแบบที่เป็นงานวรรณกรรม หรืองานด้านปรัชญา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หรือประวัติศาสตร์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หรือวิทยาการ สาขาอื่นบางสาขาที่มีความสำคัญและทรงคุณค่าในสาขาวิชานั้นๆ)</a:t>
            </a:r>
          </a:p>
        </p:txBody>
      </p:sp>
    </p:spTree>
    <p:extLst>
      <p:ext uri="{BB962C8B-B14F-4D97-AF65-F5344CB8AC3E}">
        <p14:creationId xmlns:p14="http://schemas.microsoft.com/office/powerpoint/2010/main" val="4100044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071570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th-TH" sz="4800" b="1" dirty="0" smtClean="0"/>
              <a:t>ผลงานวิชาการตามนิยามของกรมควบคุมโรค</a:t>
            </a:r>
            <a:endParaRPr lang="en-US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77" y="1122417"/>
            <a:ext cx="4286247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นโยบาย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ยุทธศาสตร์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กฎหมาย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มาตรการ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รายงานผลการวิจัย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ผลการสำรวจ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ผลการประเมิน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รายงานการสังเคราะห์ความรู้ที่ได้จากการประชุมวิชาการและอื่นๆ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47" y="1142984"/>
            <a:ext cx="428624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คู่มือ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แนวทาง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หลักสูตร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มาตรฐาน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ข่าวกรอง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ฐานข้อมูล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5379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0" y="218728"/>
            <a:ext cx="9144000" cy="110799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6600" b="1" dirty="0">
                <a:latin typeface="AngsanaUPC" pitchFamily="18" charset="-34"/>
                <a:cs typeface="AngsanaUPC" pitchFamily="18" charset="-34"/>
              </a:rPr>
              <a:t>บทความทาง</a:t>
            </a:r>
            <a:r>
              <a:rPr kumimoji="1" lang="th-TH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UPC" pitchFamily="18" charset="-34"/>
                <a:cs typeface="AngsanaUPC" pitchFamily="18" charset="-34"/>
              </a:rPr>
              <a:t>วิชาการ</a:t>
            </a:r>
            <a:endParaRPr kumimoji="1" lang="th-TH" sz="6600" b="1" dirty="0">
              <a:effectLst>
                <a:outerShdw blurRad="38100" dist="38100" dir="2700000" algn="tl">
                  <a:srgbClr val="FFFFFF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76808" y="1412776"/>
            <a:ext cx="84436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บทความทาง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วิชาการหมายถึง 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งานเขียนทางวิชาการซึ่งมี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การกำหนดประเด็นการศึกษาวิเคราะห์อย่าง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ชัดเจน ตามหลัก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วิชาการ โดยอาจเป็นผลของ (1) กระบวนการวิจัยเพื่อหาความรู้ใหม่หรือยืนยันความรู้เดิม หรือ (2) เป็นการนำความรู้จากแหล่ง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ต่างๆ มาประมวลร้อย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เรียงและนำเสนออย่าง</a:t>
            </a:r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ระบบ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kumimoji="1" lang="th-TH" sz="4800" b="1" dirty="0" smtClean="0">
                <a:latin typeface="Angsana New" pitchFamily="18" charset="-34"/>
                <a:cs typeface="Angsana New" pitchFamily="18" charset="-34"/>
              </a:rPr>
              <a:t>ทำไมจึงต้องจัดทำบทความทางวิชาการ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238914"/>
          </a:xfrm>
        </p:spPr>
        <p:txBody>
          <a:bodyPr>
            <a:noAutofit/>
          </a:bodyPr>
          <a:lstStyle/>
          <a:p>
            <a:pPr marL="263525" indent="-263525">
              <a:spcBef>
                <a:spcPts val="600"/>
              </a:spcBef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บทความทางวิชาการเป็นการสร้างและขยายความรู้ให้ถ่ายทอดต่อๆไป</a:t>
            </a:r>
          </a:p>
          <a:p>
            <a:pPr marL="263525" indent="-263525">
              <a:spcBef>
                <a:spcPts val="600"/>
              </a:spcBef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การผลิตผลงานวิจัยช่วยให้เกิดความรู้ใหม่ สร้างความเข้าใจต่อปรากฏการณ์ต่างๆ </a:t>
            </a:r>
          </a:p>
          <a:p>
            <a:pPr marL="263525" indent="-263525">
              <a:spcBef>
                <a:spcPts val="600"/>
              </a:spcBef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การเผยแพร่ผลงานทางวิชาการมีส่วนช่วยให้มีการนำความรู้ที่ได้ไปใช้ประโยชน์ </a:t>
            </a:r>
            <a:r>
              <a:rPr kumimoji="1" lang="th-TH" b="1" dirty="0" smtClean="0">
                <a:latin typeface="AngsanaUPC" pitchFamily="18" charset="-34"/>
                <a:cs typeface="AngsanaUPC" pitchFamily="18" charset="-34"/>
              </a:rPr>
              <a:t>เพราะ</a:t>
            </a:r>
            <a:r>
              <a:rPr kumimoji="1" lang="th-TH" b="1" dirty="0">
                <a:latin typeface="AngsanaUPC" pitchFamily="18" charset="-34"/>
                <a:cs typeface="AngsanaUPC" pitchFamily="18" charset="-34"/>
              </a:rPr>
              <a:t>โครงสร้างของวิทยาศาสตร์มีพื้นฐานมาจากการสื่อสารผลงานวิจัย และศึกษาต่อยอดมาจากอดีตถึง</a:t>
            </a:r>
            <a:r>
              <a:rPr kumimoji="1" lang="th-TH" b="1" dirty="0" smtClean="0">
                <a:latin typeface="AngsanaUPC" pitchFamily="18" charset="-34"/>
                <a:cs typeface="AngsanaUPC" pitchFamily="18" charset="-34"/>
              </a:rPr>
              <a:t>ปัจจุบัน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pPr marL="263525" indent="-263525">
              <a:spcBef>
                <a:spcPts val="600"/>
              </a:spcBef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วิธีการเผยแพร่ที่ถือปฏิบัติกันมาในแวดวงวิชาการคือ </a:t>
            </a:r>
            <a:r>
              <a:rPr lang="th-TH" b="1" u="sng" dirty="0" smtClean="0">
                <a:latin typeface="AngsanaUPC" pitchFamily="18" charset="-34"/>
                <a:cs typeface="AngsanaUPC" pitchFamily="18" charset="-34"/>
              </a:rPr>
              <a:t>การตีพิมพ์ผลงานในวารสารทางวิชาการ</a:t>
            </a:r>
          </a:p>
          <a:p>
            <a:pPr marL="263525" indent="-263525">
              <a:spcBef>
                <a:spcPts val="600"/>
              </a:spcBef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อย่างไรก็ตาม บทความทางวิชาการไม่จำเป็นต้องเป็นผลงานวิจัยเสมอไป บทวิเคราะห์ต่างๆ ก็ถือเป็นบทความทางวิชาการได้ แต่ก็มักจะต้องอาศัยพื้นฐานจากงานวิจัยของผู้อื่น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th-TH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การเลือกหัวข้องานวิชาการ</a:t>
            </a:r>
            <a:endParaRPr kumimoji="1" lang="th-TH" sz="5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214282" y="1052736"/>
            <a:ext cx="878684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0850" indent="-450850">
              <a:defRPr/>
            </a:pP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1. เลือก</a:t>
            </a: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งานที่เป็นปัญหาสุขภาพ</a:t>
            </a: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ระดับชาติ หรืออยู่ในความสนใจ</a:t>
            </a:r>
          </a:p>
          <a:p>
            <a:pPr marL="450850" indent="-450850">
              <a:defRPr/>
            </a:pPr>
            <a:r>
              <a:rPr kumimoji="1" lang="th-TH" sz="3200" b="1" dirty="0" smtClean="0">
                <a:latin typeface="Angsana New" pitchFamily="18" charset="-34"/>
                <a:cs typeface="Angsana New" pitchFamily="18" charset="-34"/>
              </a:rPr>
              <a:t>	- จากรายงานสุขภาพ  หรือจากสื่อต่างๆ</a:t>
            </a:r>
          </a:p>
          <a:p>
            <a:pPr marL="450850" indent="-450850">
              <a:defRPr/>
            </a:pP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เลือกงานที่เป็นนโยบายชาติ</a:t>
            </a:r>
            <a:endParaRPr kumimoji="1"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marL="450850" indent="-450850">
              <a:defRPr/>
            </a:pP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kumimoji="1" lang="th-TH" sz="3200" b="1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1" lang="th-TH" sz="3200" b="1" dirty="0" smtClean="0">
                <a:latin typeface="Angsana New" pitchFamily="18" charset="-34"/>
                <a:cs typeface="Angsana New" pitchFamily="18" charset="-34"/>
              </a:rPr>
              <a:t>จากแผนพัฒนาสาธารณสุข แผนพัฒนาเศรษฐกิจและสังคม, มติสมัชชาฯ</a:t>
            </a:r>
            <a:endParaRPr kumimoji="1" lang="th-TH" sz="3200" b="1" dirty="0">
              <a:latin typeface="Angsana New" pitchFamily="18" charset="-34"/>
              <a:cs typeface="Angsana New" pitchFamily="18" charset="-34"/>
            </a:endParaRPr>
          </a:p>
          <a:p>
            <a:pPr marL="450850" indent="-450850">
              <a:defRPr/>
            </a:pPr>
            <a:r>
              <a:rPr kumimoji="1" lang="en-US" sz="40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งานที่</a:t>
            </a: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ปัญหา</a:t>
            </a: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สุขภาพโลก</a:t>
            </a:r>
            <a:endParaRPr kumimoji="1" lang="th-TH" sz="4000" b="1" dirty="0">
              <a:latin typeface="Angsana New" pitchFamily="18" charset="-34"/>
              <a:cs typeface="Angsana New" pitchFamily="18" charset="-34"/>
            </a:endParaRPr>
          </a:p>
          <a:p>
            <a:pPr marL="450850" indent="-450850">
              <a:defRPr/>
            </a:pP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kumimoji="1" lang="th-TH" sz="3200" b="1" dirty="0">
                <a:latin typeface="Angsana New" pitchFamily="18" charset="-34"/>
                <a:cs typeface="Angsana New" pitchFamily="18" charset="-34"/>
              </a:rPr>
              <a:t>- จากรายงาน</a:t>
            </a:r>
            <a:r>
              <a:rPr kumimoji="1" lang="th-TH" sz="3200" b="1" dirty="0" smtClean="0">
                <a:latin typeface="Angsana New" pitchFamily="18" charset="-34"/>
                <a:cs typeface="Angsana New" pitchFamily="18" charset="-34"/>
              </a:rPr>
              <a:t>สุขภาพระดับนานาชาติ หรือจาก </a:t>
            </a:r>
            <a:r>
              <a:rPr kumimoji="1" lang="en-US" sz="3200" b="1" dirty="0" smtClean="0">
                <a:latin typeface="Angsana New" pitchFamily="18" charset="-34"/>
                <a:cs typeface="Angsana New" pitchFamily="18" charset="-34"/>
              </a:rPr>
              <a:t>WHO</a:t>
            </a:r>
            <a:endParaRPr kumimoji="1" lang="th-TH" sz="3200" b="1" dirty="0">
              <a:latin typeface="Angsana New" pitchFamily="18" charset="-34"/>
              <a:cs typeface="Angsana New" pitchFamily="18" charset="-34"/>
            </a:endParaRPr>
          </a:p>
          <a:p>
            <a:pPr marL="450850" indent="-450850">
              <a:defRPr/>
            </a:pP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. เลือกงานที่</a:t>
            </a: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เป็นนโยบายระดับนานาชาติ</a:t>
            </a:r>
          </a:p>
          <a:p>
            <a:pPr marL="450850" indent="-450850">
              <a:defRPr/>
            </a:pPr>
            <a:r>
              <a:rPr kumimoji="1"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kumimoji="1" lang="th-TH" sz="3200" b="1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kumimoji="1" lang="en-US" sz="3200" b="1" dirty="0">
                <a:latin typeface="Angsana New" pitchFamily="18" charset="-34"/>
                <a:cs typeface="Angsana New" pitchFamily="18" charset="-34"/>
              </a:rPr>
              <a:t>World Health Assembly </a:t>
            </a:r>
            <a:r>
              <a:rPr kumimoji="1" lang="en-US" sz="3200" b="1" dirty="0" smtClean="0">
                <a:latin typeface="Angsana New" pitchFamily="18" charset="-34"/>
                <a:cs typeface="Angsana New" pitchFamily="18" charset="-34"/>
              </a:rPr>
              <a:t>Resolutions</a:t>
            </a:r>
          </a:p>
          <a:p>
            <a:pPr marL="450850" indent="-450850">
              <a:defRPr/>
            </a:pPr>
            <a:r>
              <a:rPr kumimoji="1" lang="en-US" sz="32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kumimoji="1" lang="en-US" sz="3200" b="1" dirty="0" smtClean="0">
                <a:latin typeface="Angsana New" pitchFamily="18" charset="-34"/>
                <a:cs typeface="Angsana New" pitchFamily="18" charset="-34"/>
              </a:rPr>
              <a:t>- ASEAN Health Development Agenda</a:t>
            </a:r>
          </a:p>
          <a:p>
            <a:pPr marL="450850" indent="-450850">
              <a:defRPr/>
            </a:pPr>
            <a:r>
              <a:rPr kumimoji="1" lang="en-US" sz="3200" b="1" dirty="0">
                <a:latin typeface="Angsana New" pitchFamily="18" charset="-34"/>
                <a:cs typeface="Angsana New" pitchFamily="18" charset="-34"/>
              </a:rPr>
              <a:t>	- </a:t>
            </a:r>
            <a:r>
              <a:rPr kumimoji="1" lang="en-US" sz="3200" b="1" dirty="0" smtClean="0">
                <a:latin typeface="Angsana New" pitchFamily="18" charset="-34"/>
                <a:cs typeface="Angsana New" pitchFamily="18" charset="-34"/>
              </a:rPr>
              <a:t>Sustainable Development Goals (SGDs)</a:t>
            </a:r>
            <a:endParaRPr kumimoji="1"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6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382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kumimoji="1" lang="th-TH" sz="4000" b="1" dirty="0" smtClean="0">
                <a:latin typeface="Angsana New" pitchFamily="18" charset="-34"/>
                <a:cs typeface="Angsana New" pitchFamily="18" charset="-34"/>
              </a:rPr>
              <a:t>การทำให้ผลงานวิชาการเกิดประโยชน์เชิงนโยบายและต่อสังคม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070406"/>
            <a:ext cx="8964488" cy="5238914"/>
          </a:xfrm>
        </p:spPr>
        <p:txBody>
          <a:bodyPr>
            <a:noAutofit/>
          </a:bodyPr>
          <a:lstStyle/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เลือกสร้างผลงานวิชาการที่ตอบโจทย์เชิงนโยบาย ตอบปัญหาหรือชี้นำสังคม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เลือกผลิตงานวิชาการที่ให้ความรู้ใหม่ มีข้อค้นพบใหม่ (หรือย้ำความรู้เดิม)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การเผยแพร่ผลงานทางวิชาการในช่องทางที่เหมาะสม เช่น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พิมพ์เผยแพร่ในวารสารชั้นนำ ทั้งในระดับชาติและระดับนานาชาติ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การรายงานในที่ประชุมสำคัญ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การแพร่ผ่านสื่อสังคม (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social media)</a:t>
            </a: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 “ขายตรง” ต่อหน่วยงานที่เป็นเจ้าภาพหลักเพื่อนำไปใช้ประโยชน์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การ “ขายตรง” ต่อผู้กำหนดนโยบาย หรือกลไกกำหนด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นโยบาย เพื่อนำไปกำหนดเป็นนโยบายหรือแนวทางปฏิบัติ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การนำผลงานไปประยุกต์ใน “พื้นที่นำร่อง” เพื่อการขยายผล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endParaRPr lang="th-TH" b="1" dirty="0" smtClean="0">
              <a:latin typeface="AngsanaUPC" pitchFamily="18" charset="-34"/>
              <a:cs typeface="AngsanaUPC" pitchFamily="18" charset="-34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endParaRPr lang="th-TH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562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0" y="218728"/>
            <a:ext cx="91440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/>
              <a:t>การทำให้ผลงานวิชาการเกิดประโยชน์เชิงนโยบายและต่อสังคม</a:t>
            </a:r>
            <a:endParaRPr lang="en-US" sz="3600" dirty="0"/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23528" y="3847688"/>
            <a:ext cx="8443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ศาสตราจารย์ ดร.รุจา ภู่ไพบูลย์ และคณะวิจัย จากโรงเรียนพยาบาลรามาธิบดี คณะแพทยศาสตร์โรงพยาบาลรามาธิบดี 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มหาวิทยาลัยมหิดล 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(ภายใต้โครงการพัฒนาศักยภาพประชากรไทย) ร่วมกันประดิษฐ์คิดค้นผลงาน เรื่อง "โปรแกรมพัฒนาทักษะชีวิตและทักษะสุขภาพสำหรับ นักเรียนชั้นประถมศึกษา" และได้รับรางวัล ผลงานประดิษฐ์คิดค้น : รางวัลระดับดี ประจำปี 2558 สาขาวิทยาศาสตร์การแพทย์ จากสำนักงานคณะกรรมการวิจัยแห่งชาติ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 descr="https://alumni.mahidol.ac.th/images/webpage/150828125441_0im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5" y="1469132"/>
            <a:ext cx="34004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124744"/>
            <a:ext cx="2652430" cy="27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794</Words>
  <Application>Microsoft Office PowerPoint</Application>
  <PresentationFormat>นำเสนอทางหน้าจอ (4:3)</PresentationFormat>
  <Paragraphs>94</Paragraphs>
  <Slides>14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宋体</vt:lpstr>
      <vt:lpstr>宋体</vt:lpstr>
      <vt:lpstr>Angsana New</vt:lpstr>
      <vt:lpstr>AngsanaUPC</vt:lpstr>
      <vt:lpstr>Arial</vt:lpstr>
      <vt:lpstr>Calibri</vt:lpstr>
      <vt:lpstr>Cordia New</vt:lpstr>
      <vt:lpstr>Monotype Sorts</vt:lpstr>
      <vt:lpstr>Times New Roman</vt:lpstr>
      <vt:lpstr>ชุดรูปแบบของ Office</vt:lpstr>
      <vt:lpstr>ทำอย่างไรให้ผลงานวิชาการ ด้านเครื่องดื่มแอลกอฮอล์เกิดประโยชน์เชิงนโยบายและต่อสังคม</vt:lpstr>
      <vt:lpstr>ข้อมูลเบื้องต้นเกี่ยวกับ ผลงานทางวิชาการ</vt:lpstr>
      <vt:lpstr>คณะกรรมการข้าราชการพลเรือนในสถาบันอุดมศึกษา (ก.พ.อ.) แบ่งผลงานทางวิชาการเป็น 11 ประเภท คือ </vt:lpstr>
      <vt:lpstr>ผลงานวิชาการตามนิยามของกรมควบคุมโรค</vt:lpstr>
      <vt:lpstr>งานนำเสนอ PowerPoint</vt:lpstr>
      <vt:lpstr>ทำไมจึงต้องจัดทำบทความทางวิชาการ</vt:lpstr>
      <vt:lpstr>งานนำเสนอ PowerPoint</vt:lpstr>
      <vt:lpstr>การทำให้ผลงานวิชาการเกิดประโยชน์เชิงนโยบายและต่อสังคม</vt:lpstr>
      <vt:lpstr>งานนำเสนอ PowerPoint</vt:lpstr>
      <vt:lpstr>การสื่อสารเพื่อลดการบริโภคเกลือ</vt:lpstr>
      <vt:lpstr>งานนำเสนอ PowerPoint</vt:lpstr>
      <vt:lpstr>High Level Advocacy for Promotion of the 100% Condom Programme in Thailand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HealthPolicy_Dir</dc:creator>
  <cp:lastModifiedBy>Dell</cp:lastModifiedBy>
  <cp:revision>234</cp:revision>
  <dcterms:created xsi:type="dcterms:W3CDTF">2013-11-28T05:27:39Z</dcterms:created>
  <dcterms:modified xsi:type="dcterms:W3CDTF">2019-07-08T02:42:01Z</dcterms:modified>
</cp:coreProperties>
</file>